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9.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5"/>
    <p:sldMasterId id="2147483743" r:id="rId6"/>
    <p:sldMasterId id="2147483746" r:id="rId7"/>
    <p:sldMasterId id="2147483749" r:id="rId8"/>
    <p:sldMasterId id="2147483752" r:id="rId9"/>
    <p:sldMasterId id="2147483906" r:id="rId10"/>
    <p:sldMasterId id="2147483722" r:id="rId11"/>
    <p:sldMasterId id="2147483909" r:id="rId12"/>
    <p:sldMasterId id="2147483690" r:id="rId13"/>
    <p:sldMasterId id="2147483698" r:id="rId14"/>
  </p:sldMasterIdLst>
  <p:notesMasterIdLst>
    <p:notesMasterId r:id="rId34"/>
  </p:notesMasterIdLst>
  <p:handoutMasterIdLst>
    <p:handoutMasterId r:id="rId35"/>
  </p:handoutMasterIdLst>
  <p:sldIdLst>
    <p:sldId id="272" r:id="rId15"/>
    <p:sldId id="280" r:id="rId16"/>
    <p:sldId id="281" r:id="rId17"/>
    <p:sldId id="298" r:id="rId18"/>
    <p:sldId id="284" r:id="rId19"/>
    <p:sldId id="277" r:id="rId20"/>
    <p:sldId id="283" r:id="rId21"/>
    <p:sldId id="303" r:id="rId22"/>
    <p:sldId id="301" r:id="rId23"/>
    <p:sldId id="279" r:id="rId24"/>
    <p:sldId id="286" r:id="rId25"/>
    <p:sldId id="288" r:id="rId26"/>
    <p:sldId id="287" r:id="rId27"/>
    <p:sldId id="300" r:id="rId28"/>
    <p:sldId id="294" r:id="rId29"/>
    <p:sldId id="289" r:id="rId30"/>
    <p:sldId id="296" r:id="rId31"/>
    <p:sldId id="295" r:id="rId32"/>
    <p:sldId id="297" r:id="rId33"/>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51B"/>
    <a:srgbClr val="E41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8" autoAdjust="0"/>
    <p:restoredTop sz="94699"/>
  </p:normalViewPr>
  <p:slideViewPr>
    <p:cSldViewPr snapToGrid="0">
      <p:cViewPr varScale="1">
        <p:scale>
          <a:sx n="108" d="100"/>
          <a:sy n="108" d="100"/>
        </p:scale>
        <p:origin x="1602"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8" d="100"/>
          <a:sy n="98" d="100"/>
        </p:scale>
        <p:origin x="320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tableStyles" Target="tableStyles.xml"/><Relationship Id="rId21" Type="http://schemas.openxmlformats.org/officeDocument/2006/relationships/slide" Target="slides/slide7.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1940</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dgm:spPr/>
      <dgm:t>
        <a:bodyPr/>
        <a:lstStyle/>
        <a:p>
          <a:r>
            <a:rPr lang="en-US" dirty="0"/>
            <a:t>The Negro United Mine Workers launch a strike</a:t>
          </a:r>
        </a:p>
        <a:p>
          <a:r>
            <a:rPr lang="en-US" dirty="0"/>
            <a:t> in West Virginia against discriminatory pay. A </a:t>
          </a:r>
        </a:p>
        <a:p>
          <a:r>
            <a:rPr lang="en-US" dirty="0"/>
            <a:t>leader of the strike declares “</a:t>
          </a:r>
          <a:r>
            <a:rPr lang="en-US" i="1" dirty="0"/>
            <a:t>we were asleep. </a:t>
          </a:r>
        </a:p>
        <a:p>
          <a:r>
            <a:rPr lang="en-US" i="1" dirty="0"/>
            <a:t>But we will stay woke from now on</a:t>
          </a:r>
          <a:r>
            <a:rPr lang="en-US" dirty="0"/>
            <a:t>”.</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1962</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dgm:spPr/>
      <dgm:t>
        <a:bodyPr/>
        <a:lstStyle/>
        <a:p>
          <a:r>
            <a:rPr lang="en-US" dirty="0"/>
            <a:t>William Melvin Kelly’s essay ‘If You are Woke and You Dig It” appears in the New York Times.</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1972</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dgm:spPr/>
      <dgm:t>
        <a:bodyPr/>
        <a:lstStyle/>
        <a:p>
          <a:r>
            <a:rPr lang="en-US" dirty="0"/>
            <a:t>Author Barry Beckham uses “woke” in </a:t>
          </a:r>
        </a:p>
        <a:p>
          <a:r>
            <a:rPr lang="en-US" dirty="0"/>
            <a:t>his play </a:t>
          </a:r>
          <a:r>
            <a:rPr lang="en-US" i="1" dirty="0"/>
            <a:t>Garvey Lives</a:t>
          </a:r>
          <a:r>
            <a:rPr lang="en-US" dirty="0"/>
            <a:t>!</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2008</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custT="1"/>
      <dgm:spPr/>
      <dgm:t>
        <a:bodyPr/>
        <a:lstStyle/>
        <a:p>
          <a:r>
            <a:rPr lang="en-US" sz="1100" dirty="0"/>
            <a:t>Erykah Badu’s song “Master Teacher” </a:t>
          </a:r>
        </a:p>
        <a:p>
          <a:r>
            <a:rPr lang="en-US" sz="1100" dirty="0"/>
            <a:t>uses the lyrics “stay woke”. </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2013</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custT="1"/>
      <dgm:spPr/>
      <dgm:t>
        <a:bodyPr/>
        <a:lstStyle/>
        <a:p>
          <a:r>
            <a:rPr lang="en-US" sz="1100" dirty="0"/>
            <a:t>Black Lives Matter movement takes off in response to the acquittal of Trayvon Martin’s murderer, George Zimmerman.</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2017</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custT="1"/>
      <dgm:spPr/>
      <dgm:t>
        <a:bodyPr/>
        <a:lstStyle/>
        <a:p>
          <a:r>
            <a:rPr lang="en-US" sz="1100" dirty="0"/>
            <a:t>“Woke” gets added to the OED and Miriam Webster Dictionary with its new meaning of “being socially aware”.</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1940</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dgm:spPr/>
      <dgm:t>
        <a:bodyPr/>
        <a:lstStyle/>
        <a:p>
          <a:r>
            <a:rPr lang="en-US" dirty="0"/>
            <a:t>The Negro United Mine Workers launch a strike</a:t>
          </a:r>
        </a:p>
        <a:p>
          <a:r>
            <a:rPr lang="en-US" dirty="0"/>
            <a:t> in West Virginia against discriminatory pay. A </a:t>
          </a:r>
        </a:p>
        <a:p>
          <a:r>
            <a:rPr lang="en-US" dirty="0"/>
            <a:t>leader of the strike declares “</a:t>
          </a:r>
          <a:r>
            <a:rPr lang="en-US" i="1" dirty="0"/>
            <a:t>we were asleep. </a:t>
          </a:r>
        </a:p>
        <a:p>
          <a:r>
            <a:rPr lang="en-US" i="1" dirty="0"/>
            <a:t>But we will stay woke from now on</a:t>
          </a:r>
          <a:r>
            <a:rPr lang="en-US" dirty="0"/>
            <a:t>”.</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1962</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dgm:spPr/>
      <dgm:t>
        <a:bodyPr/>
        <a:lstStyle/>
        <a:p>
          <a:r>
            <a:rPr lang="en-US" dirty="0"/>
            <a:t>William Melvin Kelly’s essay ‘If You are Woke You Dig It” appears in the New York Times.</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1972</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dgm:spPr/>
      <dgm:t>
        <a:bodyPr/>
        <a:lstStyle/>
        <a:p>
          <a:r>
            <a:rPr lang="en-US" dirty="0"/>
            <a:t>Author Barry Beckham uses “woke” in </a:t>
          </a:r>
        </a:p>
        <a:p>
          <a:r>
            <a:rPr lang="en-US" dirty="0"/>
            <a:t>his play </a:t>
          </a:r>
          <a:r>
            <a:rPr lang="en-US" i="1" dirty="0"/>
            <a:t>Garvey Lives</a:t>
          </a:r>
          <a:r>
            <a:rPr lang="en-US" dirty="0"/>
            <a:t>!</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2008</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custT="1"/>
      <dgm:spPr/>
      <dgm:t>
        <a:bodyPr/>
        <a:lstStyle/>
        <a:p>
          <a:r>
            <a:rPr lang="en-US" sz="1100" dirty="0"/>
            <a:t>Erykah Badu’s song “Master Teacher” </a:t>
          </a:r>
        </a:p>
        <a:p>
          <a:r>
            <a:rPr lang="en-US" sz="1100" dirty="0"/>
            <a:t>uses the lyrics “stay woke”. </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2013</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custT="1"/>
      <dgm:spPr/>
      <dgm:t>
        <a:bodyPr/>
        <a:lstStyle/>
        <a:p>
          <a:r>
            <a:rPr lang="en-US" sz="1100" dirty="0"/>
            <a:t>Black Lives Matter movement takes off in response to the acquittal of Trayvon Martin’s murderer, George Zimmerman.</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2017</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custT="1"/>
      <dgm:spPr/>
      <dgm:t>
        <a:bodyPr/>
        <a:lstStyle/>
        <a:p>
          <a:r>
            <a:rPr lang="en-US" sz="1100" dirty="0"/>
            <a:t>“Woke” gets added to the OED and Miriam Webster Dictionary with its new meaning of “being socially aware”.</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558031"/>
          <a:ext cx="891046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51944" y="359065"/>
          <a:ext cx="229152" cy="22915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77401"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328555"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The Negro United Mine Workers launch a strike</a:t>
          </a:r>
        </a:p>
        <a:p>
          <a:pPr marL="0" lvl="0" indent="0" algn="l" defTabSz="488950">
            <a:lnSpc>
              <a:spcPct val="90000"/>
            </a:lnSpc>
            <a:spcBef>
              <a:spcPct val="0"/>
            </a:spcBef>
            <a:spcAft>
              <a:spcPct val="35000"/>
            </a:spcAft>
            <a:buNone/>
          </a:pPr>
          <a:r>
            <a:rPr lang="en-US" sz="1100" kern="1200" dirty="0"/>
            <a:t> in West Virginia against discriminatory pay. A </a:t>
          </a:r>
        </a:p>
        <a:p>
          <a:pPr marL="0" lvl="0" indent="0" algn="l" defTabSz="488950">
            <a:lnSpc>
              <a:spcPct val="90000"/>
            </a:lnSpc>
            <a:spcBef>
              <a:spcPct val="0"/>
            </a:spcBef>
            <a:spcAft>
              <a:spcPct val="35000"/>
            </a:spcAft>
            <a:buNone/>
          </a:pPr>
          <a:r>
            <a:rPr lang="en-US" sz="1100" kern="1200" dirty="0"/>
            <a:t>leader of the strike declares “</a:t>
          </a:r>
          <a:r>
            <a:rPr lang="en-US" sz="1100" i="1" kern="1200" dirty="0"/>
            <a:t>we were asleep. </a:t>
          </a:r>
        </a:p>
        <a:p>
          <a:pPr marL="0" lvl="0" indent="0" algn="l" defTabSz="488950">
            <a:lnSpc>
              <a:spcPct val="90000"/>
            </a:lnSpc>
            <a:spcBef>
              <a:spcPct val="0"/>
            </a:spcBef>
            <a:spcAft>
              <a:spcPct val="35000"/>
            </a:spcAft>
            <a:buNone/>
          </a:pPr>
          <a:r>
            <a:rPr lang="en-US" sz="1100" i="1" kern="1200" dirty="0"/>
            <a:t>But we will stay woke from now on</a:t>
          </a:r>
          <a:r>
            <a:rPr lang="en-US" sz="1100" kern="1200" dirty="0"/>
            <a:t>”.</a:t>
          </a:r>
        </a:p>
      </dsp:txBody>
      <dsp:txXfrm>
        <a:off x="328555" y="635676"/>
        <a:ext cx="3700174" cy="922354"/>
      </dsp:txXfrm>
    </dsp:sp>
    <dsp:sp modelId="{9DEB2ACE-DEDA-47B0-8B2B-E6144F75C716}">
      <dsp:nvSpPr>
        <dsp:cNvPr id="0" name=""/>
        <dsp:cNvSpPr/>
      </dsp:nvSpPr>
      <dsp:spPr>
        <a:xfrm>
          <a:off x="328555"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1940</a:t>
          </a:r>
        </a:p>
      </dsp:txBody>
      <dsp:txXfrm>
        <a:off x="328555" y="311606"/>
        <a:ext cx="3700174" cy="324070"/>
      </dsp:txXfrm>
    </dsp:sp>
    <dsp:sp modelId="{2B64F93A-AACD-4E33-ABFE-C67200ADEFBD}">
      <dsp:nvSpPr>
        <dsp:cNvPr id="0" name=""/>
        <dsp:cNvSpPr/>
      </dsp:nvSpPr>
      <dsp:spPr>
        <a:xfrm>
          <a:off x="166520" y="635676"/>
          <a:ext cx="0" cy="92235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37354" y="1528864"/>
          <a:ext cx="58332" cy="583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273668" y="2527844"/>
          <a:ext cx="229152" cy="22915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99125" y="2553301"/>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550280" y="1558031"/>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William Melvin Kelly’s essay ‘If You are Woke and You Dig It” appears in the New York Times.</a:t>
          </a:r>
        </a:p>
      </dsp:txBody>
      <dsp:txXfrm>
        <a:off x="2550280" y="1558031"/>
        <a:ext cx="3700174" cy="922354"/>
      </dsp:txXfrm>
    </dsp:sp>
    <dsp:sp modelId="{66D4EE66-B224-4894-B832-2C28B933F206}">
      <dsp:nvSpPr>
        <dsp:cNvPr id="0" name=""/>
        <dsp:cNvSpPr/>
      </dsp:nvSpPr>
      <dsp:spPr>
        <a:xfrm>
          <a:off x="2550280" y="2480385"/>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1962</a:t>
          </a:r>
        </a:p>
      </dsp:txBody>
      <dsp:txXfrm>
        <a:off x="2550280" y="2480385"/>
        <a:ext cx="3700174" cy="324070"/>
      </dsp:txXfrm>
    </dsp:sp>
    <dsp:sp modelId="{E178BDC6-D10D-42E5-9CD6-21C4369E7E96}">
      <dsp:nvSpPr>
        <dsp:cNvPr id="0" name=""/>
        <dsp:cNvSpPr/>
      </dsp:nvSpPr>
      <dsp:spPr>
        <a:xfrm>
          <a:off x="2388245" y="1558031"/>
          <a:ext cx="0" cy="92235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359078" y="1528864"/>
          <a:ext cx="58332" cy="5833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495393" y="359065"/>
          <a:ext cx="229152" cy="22915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520850"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772004"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Author Barry Beckham uses “woke” in </a:t>
          </a:r>
        </a:p>
        <a:p>
          <a:pPr marL="0" lvl="0" indent="0" algn="l" defTabSz="488950">
            <a:lnSpc>
              <a:spcPct val="90000"/>
            </a:lnSpc>
            <a:spcBef>
              <a:spcPct val="0"/>
            </a:spcBef>
            <a:spcAft>
              <a:spcPct val="35000"/>
            </a:spcAft>
            <a:buNone/>
          </a:pPr>
          <a:r>
            <a:rPr lang="en-US" sz="1100" kern="1200" dirty="0"/>
            <a:t>his play </a:t>
          </a:r>
          <a:r>
            <a:rPr lang="en-US" sz="1100" i="1" kern="1200" dirty="0"/>
            <a:t>Garvey Lives</a:t>
          </a:r>
          <a:r>
            <a:rPr lang="en-US" sz="1100" kern="1200" dirty="0"/>
            <a:t>!</a:t>
          </a:r>
        </a:p>
      </dsp:txBody>
      <dsp:txXfrm>
        <a:off x="4772004" y="635676"/>
        <a:ext cx="3700174" cy="922354"/>
      </dsp:txXfrm>
    </dsp:sp>
    <dsp:sp modelId="{43B49D71-83C1-487D-B627-EDB2CEB2FE4D}">
      <dsp:nvSpPr>
        <dsp:cNvPr id="0" name=""/>
        <dsp:cNvSpPr/>
      </dsp:nvSpPr>
      <dsp:spPr>
        <a:xfrm>
          <a:off x="4772004"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1972</a:t>
          </a:r>
        </a:p>
      </dsp:txBody>
      <dsp:txXfrm>
        <a:off x="4772004" y="311606"/>
        <a:ext cx="3700174" cy="324070"/>
      </dsp:txXfrm>
    </dsp:sp>
    <dsp:sp modelId="{EEBFCB2E-4649-4884-8357-9699CF1011C2}">
      <dsp:nvSpPr>
        <dsp:cNvPr id="0" name=""/>
        <dsp:cNvSpPr/>
      </dsp:nvSpPr>
      <dsp:spPr>
        <a:xfrm>
          <a:off x="4609969" y="635676"/>
          <a:ext cx="0" cy="92235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580803" y="1528864"/>
          <a:ext cx="58332" cy="5833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292811"/>
          <a:ext cx="859853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40756" y="297942"/>
          <a:ext cx="190144" cy="190144"/>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61880"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270281"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Erykah Badu’s song “Master Teacher” </a:t>
          </a:r>
        </a:p>
        <a:p>
          <a:pPr marL="0" lvl="0" indent="0" algn="l" defTabSz="488950">
            <a:lnSpc>
              <a:spcPct val="90000"/>
            </a:lnSpc>
            <a:spcBef>
              <a:spcPct val="0"/>
            </a:spcBef>
            <a:spcAft>
              <a:spcPct val="35000"/>
            </a:spcAft>
            <a:buNone/>
          </a:pPr>
          <a:r>
            <a:rPr lang="en-US" sz="1100" kern="1200" dirty="0"/>
            <a:t>uses the lyrics “stay woke”. </a:t>
          </a:r>
        </a:p>
      </dsp:txBody>
      <dsp:txXfrm>
        <a:off x="270281" y="527466"/>
        <a:ext cx="3572277" cy="765344"/>
      </dsp:txXfrm>
    </dsp:sp>
    <dsp:sp modelId="{9DEB2ACE-DEDA-47B0-8B2B-E6144F75C716}">
      <dsp:nvSpPr>
        <dsp:cNvPr id="0" name=""/>
        <dsp:cNvSpPr/>
      </dsp:nvSpPr>
      <dsp:spPr>
        <a:xfrm>
          <a:off x="270281"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2008</a:t>
          </a:r>
        </a:p>
      </dsp:txBody>
      <dsp:txXfrm>
        <a:off x="270281" y="258562"/>
        <a:ext cx="3572277" cy="268904"/>
      </dsp:txXfrm>
    </dsp:sp>
    <dsp:sp modelId="{2B64F93A-AACD-4E33-ABFE-C67200ADEFBD}">
      <dsp:nvSpPr>
        <dsp:cNvPr id="0" name=""/>
        <dsp:cNvSpPr/>
      </dsp:nvSpPr>
      <dsp:spPr>
        <a:xfrm>
          <a:off x="135829" y="527466"/>
          <a:ext cx="0" cy="7653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11250" y="1268609"/>
          <a:ext cx="48402" cy="4840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186674" y="2097535"/>
          <a:ext cx="190144" cy="190144"/>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07797" y="2118658"/>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416198" y="1292811"/>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Black Lives Matter movement takes off in response to the acquittal of Trayvon Martin’s murderer, George Zimmerman.</a:t>
          </a:r>
        </a:p>
      </dsp:txBody>
      <dsp:txXfrm>
        <a:off x="2416198" y="1292811"/>
        <a:ext cx="3572277" cy="765344"/>
      </dsp:txXfrm>
    </dsp:sp>
    <dsp:sp modelId="{66D4EE66-B224-4894-B832-2C28B933F206}">
      <dsp:nvSpPr>
        <dsp:cNvPr id="0" name=""/>
        <dsp:cNvSpPr/>
      </dsp:nvSpPr>
      <dsp:spPr>
        <a:xfrm>
          <a:off x="2416198" y="2058155"/>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2013</a:t>
          </a:r>
        </a:p>
      </dsp:txBody>
      <dsp:txXfrm>
        <a:off x="2416198" y="2058155"/>
        <a:ext cx="3572277" cy="268904"/>
      </dsp:txXfrm>
    </dsp:sp>
    <dsp:sp modelId="{E178BDC6-D10D-42E5-9CD6-21C4369E7E96}">
      <dsp:nvSpPr>
        <dsp:cNvPr id="0" name=""/>
        <dsp:cNvSpPr/>
      </dsp:nvSpPr>
      <dsp:spPr>
        <a:xfrm>
          <a:off x="2281746" y="1292811"/>
          <a:ext cx="0" cy="76534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257167" y="1268609"/>
          <a:ext cx="48402" cy="4840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332591" y="297942"/>
          <a:ext cx="190144" cy="190144"/>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353715"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562116"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“Woke” gets added to the OED and Miriam Webster Dictionary with its new meaning of “being socially aware”.</a:t>
          </a:r>
        </a:p>
      </dsp:txBody>
      <dsp:txXfrm>
        <a:off x="4562116" y="527466"/>
        <a:ext cx="3572277" cy="765344"/>
      </dsp:txXfrm>
    </dsp:sp>
    <dsp:sp modelId="{43B49D71-83C1-487D-B627-EDB2CEB2FE4D}">
      <dsp:nvSpPr>
        <dsp:cNvPr id="0" name=""/>
        <dsp:cNvSpPr/>
      </dsp:nvSpPr>
      <dsp:spPr>
        <a:xfrm>
          <a:off x="4562116"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2017</a:t>
          </a:r>
        </a:p>
      </dsp:txBody>
      <dsp:txXfrm>
        <a:off x="4562116" y="258562"/>
        <a:ext cx="3572277" cy="268904"/>
      </dsp:txXfrm>
    </dsp:sp>
    <dsp:sp modelId="{EEBFCB2E-4649-4884-8357-9699CF1011C2}">
      <dsp:nvSpPr>
        <dsp:cNvPr id="0" name=""/>
        <dsp:cNvSpPr/>
      </dsp:nvSpPr>
      <dsp:spPr>
        <a:xfrm>
          <a:off x="4427663" y="527466"/>
          <a:ext cx="0" cy="76534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403085" y="1268609"/>
          <a:ext cx="48402" cy="4840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558031"/>
          <a:ext cx="891046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51944" y="359065"/>
          <a:ext cx="229152" cy="22915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77401"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328555"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The Negro United Mine Workers launch a strike</a:t>
          </a:r>
        </a:p>
        <a:p>
          <a:pPr marL="0" lvl="0" indent="0" algn="l" defTabSz="488950">
            <a:lnSpc>
              <a:spcPct val="90000"/>
            </a:lnSpc>
            <a:spcBef>
              <a:spcPct val="0"/>
            </a:spcBef>
            <a:spcAft>
              <a:spcPct val="35000"/>
            </a:spcAft>
            <a:buNone/>
          </a:pPr>
          <a:r>
            <a:rPr lang="en-US" sz="1100" kern="1200" dirty="0"/>
            <a:t> in West Virginia against discriminatory pay. A </a:t>
          </a:r>
        </a:p>
        <a:p>
          <a:pPr marL="0" lvl="0" indent="0" algn="l" defTabSz="488950">
            <a:lnSpc>
              <a:spcPct val="90000"/>
            </a:lnSpc>
            <a:spcBef>
              <a:spcPct val="0"/>
            </a:spcBef>
            <a:spcAft>
              <a:spcPct val="35000"/>
            </a:spcAft>
            <a:buNone/>
          </a:pPr>
          <a:r>
            <a:rPr lang="en-US" sz="1100" kern="1200" dirty="0"/>
            <a:t>leader of the strike declares “</a:t>
          </a:r>
          <a:r>
            <a:rPr lang="en-US" sz="1100" i="1" kern="1200" dirty="0"/>
            <a:t>we were asleep. </a:t>
          </a:r>
        </a:p>
        <a:p>
          <a:pPr marL="0" lvl="0" indent="0" algn="l" defTabSz="488950">
            <a:lnSpc>
              <a:spcPct val="90000"/>
            </a:lnSpc>
            <a:spcBef>
              <a:spcPct val="0"/>
            </a:spcBef>
            <a:spcAft>
              <a:spcPct val="35000"/>
            </a:spcAft>
            <a:buNone/>
          </a:pPr>
          <a:r>
            <a:rPr lang="en-US" sz="1100" i="1" kern="1200" dirty="0"/>
            <a:t>But we will stay woke from now on</a:t>
          </a:r>
          <a:r>
            <a:rPr lang="en-US" sz="1100" kern="1200" dirty="0"/>
            <a:t>”.</a:t>
          </a:r>
        </a:p>
      </dsp:txBody>
      <dsp:txXfrm>
        <a:off x="328555" y="635676"/>
        <a:ext cx="3700174" cy="922354"/>
      </dsp:txXfrm>
    </dsp:sp>
    <dsp:sp modelId="{9DEB2ACE-DEDA-47B0-8B2B-E6144F75C716}">
      <dsp:nvSpPr>
        <dsp:cNvPr id="0" name=""/>
        <dsp:cNvSpPr/>
      </dsp:nvSpPr>
      <dsp:spPr>
        <a:xfrm>
          <a:off x="328555"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1940</a:t>
          </a:r>
        </a:p>
      </dsp:txBody>
      <dsp:txXfrm>
        <a:off x="328555" y="311606"/>
        <a:ext cx="3700174" cy="324070"/>
      </dsp:txXfrm>
    </dsp:sp>
    <dsp:sp modelId="{2B64F93A-AACD-4E33-ABFE-C67200ADEFBD}">
      <dsp:nvSpPr>
        <dsp:cNvPr id="0" name=""/>
        <dsp:cNvSpPr/>
      </dsp:nvSpPr>
      <dsp:spPr>
        <a:xfrm>
          <a:off x="166520" y="635676"/>
          <a:ext cx="0" cy="92235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37354" y="1528864"/>
          <a:ext cx="58332" cy="583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273668" y="2527844"/>
          <a:ext cx="229152" cy="22915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99125" y="2553301"/>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550280" y="1558031"/>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William Melvin Kelly’s essay ‘If You are Woke You Dig It” appears in the New York Times.</a:t>
          </a:r>
        </a:p>
      </dsp:txBody>
      <dsp:txXfrm>
        <a:off x="2550280" y="1558031"/>
        <a:ext cx="3700174" cy="922354"/>
      </dsp:txXfrm>
    </dsp:sp>
    <dsp:sp modelId="{66D4EE66-B224-4894-B832-2C28B933F206}">
      <dsp:nvSpPr>
        <dsp:cNvPr id="0" name=""/>
        <dsp:cNvSpPr/>
      </dsp:nvSpPr>
      <dsp:spPr>
        <a:xfrm>
          <a:off x="2550280" y="2480385"/>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1962</a:t>
          </a:r>
        </a:p>
      </dsp:txBody>
      <dsp:txXfrm>
        <a:off x="2550280" y="2480385"/>
        <a:ext cx="3700174" cy="324070"/>
      </dsp:txXfrm>
    </dsp:sp>
    <dsp:sp modelId="{E178BDC6-D10D-42E5-9CD6-21C4369E7E96}">
      <dsp:nvSpPr>
        <dsp:cNvPr id="0" name=""/>
        <dsp:cNvSpPr/>
      </dsp:nvSpPr>
      <dsp:spPr>
        <a:xfrm>
          <a:off x="2388245" y="1558031"/>
          <a:ext cx="0" cy="92235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359078" y="1528864"/>
          <a:ext cx="58332" cy="5833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495393" y="359065"/>
          <a:ext cx="229152" cy="22915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520850"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772004"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Author Barry Beckham uses “woke” in </a:t>
          </a:r>
        </a:p>
        <a:p>
          <a:pPr marL="0" lvl="0" indent="0" algn="l" defTabSz="488950">
            <a:lnSpc>
              <a:spcPct val="90000"/>
            </a:lnSpc>
            <a:spcBef>
              <a:spcPct val="0"/>
            </a:spcBef>
            <a:spcAft>
              <a:spcPct val="35000"/>
            </a:spcAft>
            <a:buNone/>
          </a:pPr>
          <a:r>
            <a:rPr lang="en-US" sz="1100" kern="1200" dirty="0"/>
            <a:t>his play </a:t>
          </a:r>
          <a:r>
            <a:rPr lang="en-US" sz="1100" i="1" kern="1200" dirty="0"/>
            <a:t>Garvey Lives</a:t>
          </a:r>
          <a:r>
            <a:rPr lang="en-US" sz="1100" kern="1200" dirty="0"/>
            <a:t>!</a:t>
          </a:r>
        </a:p>
      </dsp:txBody>
      <dsp:txXfrm>
        <a:off x="4772004" y="635676"/>
        <a:ext cx="3700174" cy="922354"/>
      </dsp:txXfrm>
    </dsp:sp>
    <dsp:sp modelId="{43B49D71-83C1-487D-B627-EDB2CEB2FE4D}">
      <dsp:nvSpPr>
        <dsp:cNvPr id="0" name=""/>
        <dsp:cNvSpPr/>
      </dsp:nvSpPr>
      <dsp:spPr>
        <a:xfrm>
          <a:off x="4772004"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1972</a:t>
          </a:r>
        </a:p>
      </dsp:txBody>
      <dsp:txXfrm>
        <a:off x="4772004" y="311606"/>
        <a:ext cx="3700174" cy="324070"/>
      </dsp:txXfrm>
    </dsp:sp>
    <dsp:sp modelId="{EEBFCB2E-4649-4884-8357-9699CF1011C2}">
      <dsp:nvSpPr>
        <dsp:cNvPr id="0" name=""/>
        <dsp:cNvSpPr/>
      </dsp:nvSpPr>
      <dsp:spPr>
        <a:xfrm>
          <a:off x="4609969" y="635676"/>
          <a:ext cx="0" cy="92235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580803" y="1528864"/>
          <a:ext cx="58332" cy="5833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292811"/>
          <a:ext cx="859853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40756" y="297942"/>
          <a:ext cx="190144" cy="190144"/>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61880"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270281"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Erykah Badu’s song “Master Teacher” </a:t>
          </a:r>
        </a:p>
        <a:p>
          <a:pPr marL="0" lvl="0" indent="0" algn="l" defTabSz="488950">
            <a:lnSpc>
              <a:spcPct val="90000"/>
            </a:lnSpc>
            <a:spcBef>
              <a:spcPct val="0"/>
            </a:spcBef>
            <a:spcAft>
              <a:spcPct val="35000"/>
            </a:spcAft>
            <a:buNone/>
          </a:pPr>
          <a:r>
            <a:rPr lang="en-US" sz="1100" kern="1200" dirty="0"/>
            <a:t>uses the lyrics “stay woke”. </a:t>
          </a:r>
        </a:p>
      </dsp:txBody>
      <dsp:txXfrm>
        <a:off x="270281" y="527466"/>
        <a:ext cx="3572277" cy="765344"/>
      </dsp:txXfrm>
    </dsp:sp>
    <dsp:sp modelId="{9DEB2ACE-DEDA-47B0-8B2B-E6144F75C716}">
      <dsp:nvSpPr>
        <dsp:cNvPr id="0" name=""/>
        <dsp:cNvSpPr/>
      </dsp:nvSpPr>
      <dsp:spPr>
        <a:xfrm>
          <a:off x="270281"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2008</a:t>
          </a:r>
        </a:p>
      </dsp:txBody>
      <dsp:txXfrm>
        <a:off x="270281" y="258562"/>
        <a:ext cx="3572277" cy="268904"/>
      </dsp:txXfrm>
    </dsp:sp>
    <dsp:sp modelId="{2B64F93A-AACD-4E33-ABFE-C67200ADEFBD}">
      <dsp:nvSpPr>
        <dsp:cNvPr id="0" name=""/>
        <dsp:cNvSpPr/>
      </dsp:nvSpPr>
      <dsp:spPr>
        <a:xfrm>
          <a:off x="135829" y="527466"/>
          <a:ext cx="0" cy="7653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11250" y="1268609"/>
          <a:ext cx="48402" cy="4840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186674" y="2097535"/>
          <a:ext cx="190144" cy="190144"/>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07797" y="2118658"/>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416198" y="1292811"/>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Black Lives Matter movement takes off in response to the acquittal of Trayvon Martin’s murderer, George Zimmerman.</a:t>
          </a:r>
        </a:p>
      </dsp:txBody>
      <dsp:txXfrm>
        <a:off x="2416198" y="1292811"/>
        <a:ext cx="3572277" cy="765344"/>
      </dsp:txXfrm>
    </dsp:sp>
    <dsp:sp modelId="{66D4EE66-B224-4894-B832-2C28B933F206}">
      <dsp:nvSpPr>
        <dsp:cNvPr id="0" name=""/>
        <dsp:cNvSpPr/>
      </dsp:nvSpPr>
      <dsp:spPr>
        <a:xfrm>
          <a:off x="2416198" y="2058155"/>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2013</a:t>
          </a:r>
        </a:p>
      </dsp:txBody>
      <dsp:txXfrm>
        <a:off x="2416198" y="2058155"/>
        <a:ext cx="3572277" cy="268904"/>
      </dsp:txXfrm>
    </dsp:sp>
    <dsp:sp modelId="{E178BDC6-D10D-42E5-9CD6-21C4369E7E96}">
      <dsp:nvSpPr>
        <dsp:cNvPr id="0" name=""/>
        <dsp:cNvSpPr/>
      </dsp:nvSpPr>
      <dsp:spPr>
        <a:xfrm>
          <a:off x="2281746" y="1292811"/>
          <a:ext cx="0" cy="76534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257167" y="1268609"/>
          <a:ext cx="48402" cy="4840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332591" y="297942"/>
          <a:ext cx="190144" cy="190144"/>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353715"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562116"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“Woke” gets added to the OED and Miriam Webster Dictionary with its new meaning of “being socially aware”.</a:t>
          </a:r>
        </a:p>
      </dsp:txBody>
      <dsp:txXfrm>
        <a:off x="4562116" y="527466"/>
        <a:ext cx="3572277" cy="765344"/>
      </dsp:txXfrm>
    </dsp:sp>
    <dsp:sp modelId="{43B49D71-83C1-487D-B627-EDB2CEB2FE4D}">
      <dsp:nvSpPr>
        <dsp:cNvPr id="0" name=""/>
        <dsp:cNvSpPr/>
      </dsp:nvSpPr>
      <dsp:spPr>
        <a:xfrm>
          <a:off x="4562116"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2017</a:t>
          </a:r>
        </a:p>
      </dsp:txBody>
      <dsp:txXfrm>
        <a:off x="4562116" y="258562"/>
        <a:ext cx="3572277" cy="268904"/>
      </dsp:txXfrm>
    </dsp:sp>
    <dsp:sp modelId="{EEBFCB2E-4649-4884-8357-9699CF1011C2}">
      <dsp:nvSpPr>
        <dsp:cNvPr id="0" name=""/>
        <dsp:cNvSpPr/>
      </dsp:nvSpPr>
      <dsp:spPr>
        <a:xfrm>
          <a:off x="4427663" y="527466"/>
          <a:ext cx="0" cy="76534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403085" y="1268609"/>
          <a:ext cx="48402" cy="4840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BA3A790-F0E7-4D5D-96D3-50AA714359C3}" type="datetimeFigureOut">
              <a:rPr lang="en-NZ" smtClean="0"/>
              <a:t>20/11/2023</a:t>
            </a:fld>
            <a:endParaRPr lang="en-NZ"/>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FFF9DB87-F491-41E2-A2AE-4094EA7C92F5}" type="slidenum">
              <a:rPr lang="en-NZ" smtClean="0"/>
              <a:t>‹#›</a:t>
            </a:fld>
            <a:endParaRPr lang="en-NZ"/>
          </a:p>
        </p:txBody>
      </p:sp>
    </p:spTree>
    <p:extLst>
      <p:ext uri="{BB962C8B-B14F-4D97-AF65-F5344CB8AC3E}">
        <p14:creationId xmlns:p14="http://schemas.microsoft.com/office/powerpoint/2010/main" val="3849103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BF5C513-E85A-40A7-AFD0-35FEFA73FC32}" type="datetimeFigureOut">
              <a:rPr lang="en-NZ" smtClean="0"/>
              <a:t>20/11/2023</a:t>
            </a:fld>
            <a:endParaRPr lang="en-NZ"/>
          </a:p>
        </p:txBody>
      </p:sp>
      <p:sp>
        <p:nvSpPr>
          <p:cNvPr id="4" name="Slide Image Placeholder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761F012-6610-44FD-969C-BC6F65B32F53}" type="slidenum">
              <a:rPr lang="en-NZ" smtClean="0"/>
              <a:t>‹#›</a:t>
            </a:fld>
            <a:endParaRPr lang="en-NZ"/>
          </a:p>
        </p:txBody>
      </p:sp>
    </p:spTree>
    <p:extLst>
      <p:ext uri="{BB962C8B-B14F-4D97-AF65-F5344CB8AC3E}">
        <p14:creationId xmlns:p14="http://schemas.microsoft.com/office/powerpoint/2010/main" val="289560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2</a:t>
            </a:fld>
            <a:endParaRPr lang="en-NZ"/>
          </a:p>
        </p:txBody>
      </p:sp>
    </p:spTree>
    <p:extLst>
      <p:ext uri="{BB962C8B-B14F-4D97-AF65-F5344CB8AC3E}">
        <p14:creationId xmlns:p14="http://schemas.microsoft.com/office/powerpoint/2010/main" val="87646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Among those critical of woke culture, if we compare to those in favour or support of it (proud to be woke), the former is on the rise</a:t>
            </a:r>
          </a:p>
        </p:txBody>
      </p:sp>
      <p:sp>
        <p:nvSpPr>
          <p:cNvPr id="4" name="Slide Number Placeholder 3"/>
          <p:cNvSpPr>
            <a:spLocks noGrp="1"/>
          </p:cNvSpPr>
          <p:nvPr>
            <p:ph type="sldNum" sz="quarter" idx="5"/>
          </p:nvPr>
        </p:nvSpPr>
        <p:spPr/>
        <p:txBody>
          <a:bodyPr/>
          <a:lstStyle/>
          <a:p>
            <a:fld id="{F761F012-6610-44FD-969C-BC6F65B32F53}" type="slidenum">
              <a:rPr lang="en-NZ" smtClean="0"/>
              <a:t>11</a:t>
            </a:fld>
            <a:endParaRPr lang="en-NZ"/>
          </a:p>
        </p:txBody>
      </p:sp>
    </p:spTree>
    <p:extLst>
      <p:ext uri="{BB962C8B-B14F-4D97-AF65-F5344CB8AC3E}">
        <p14:creationId xmlns:p14="http://schemas.microsoft.com/office/powerpoint/2010/main" val="208836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 all tweet-final uses are unintegrated, tag like instances.</a:t>
            </a:r>
          </a:p>
          <a:p>
            <a:endParaRPr lang="en-NZ" dirty="0"/>
          </a:p>
          <a:p>
            <a:r>
              <a:rPr lang="en-NZ" dirty="0"/>
              <a:t>Draw attention to example 3, where the noun (collective noun) use is detected. Discuss how we extracted all the + #woekaf uses from our large corpus in order to take a closer look at the function. We come back to this.</a:t>
            </a:r>
          </a:p>
        </p:txBody>
      </p:sp>
      <p:sp>
        <p:nvSpPr>
          <p:cNvPr id="4" name="Slide Number Placeholder 3"/>
          <p:cNvSpPr>
            <a:spLocks noGrp="1"/>
          </p:cNvSpPr>
          <p:nvPr>
            <p:ph type="sldNum" sz="quarter" idx="5"/>
          </p:nvPr>
        </p:nvSpPr>
        <p:spPr/>
        <p:txBody>
          <a:bodyPr/>
          <a:lstStyle/>
          <a:p>
            <a:fld id="{F761F012-6610-44FD-969C-BC6F65B32F53}" type="slidenum">
              <a:rPr lang="en-NZ" smtClean="0"/>
              <a:t>12</a:t>
            </a:fld>
            <a:endParaRPr lang="en-NZ"/>
          </a:p>
        </p:txBody>
      </p:sp>
    </p:spTree>
    <p:extLst>
      <p:ext uri="{BB962C8B-B14F-4D97-AF65-F5344CB8AC3E}">
        <p14:creationId xmlns:p14="http://schemas.microsoft.com/office/powerpoint/2010/main" val="1965410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First we focus on the integration of the hashtag and the position of it in the tweet. These are measures are associated, but as we said, not exclusively so, as some word-final hashtags are still integrated and some tweet-medial hashtags are not integrated, but these are in minority.</a:t>
            </a:r>
          </a:p>
        </p:txBody>
      </p:sp>
      <p:sp>
        <p:nvSpPr>
          <p:cNvPr id="4" name="Slide Number Placeholder 3"/>
          <p:cNvSpPr>
            <a:spLocks noGrp="1"/>
          </p:cNvSpPr>
          <p:nvPr>
            <p:ph type="sldNum" sz="quarter" idx="5"/>
          </p:nvPr>
        </p:nvSpPr>
        <p:spPr/>
        <p:txBody>
          <a:bodyPr/>
          <a:lstStyle/>
          <a:p>
            <a:fld id="{F761F012-6610-44FD-969C-BC6F65B32F53}" type="slidenum">
              <a:rPr lang="en-NZ" smtClean="0"/>
              <a:t>13</a:t>
            </a:fld>
            <a:endParaRPr lang="en-NZ"/>
          </a:p>
        </p:txBody>
      </p:sp>
    </p:spTree>
    <p:extLst>
      <p:ext uri="{BB962C8B-B14F-4D97-AF65-F5344CB8AC3E}">
        <p14:creationId xmlns:p14="http://schemas.microsoft.com/office/powerpoint/2010/main" val="136853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general collective noun uses are increasing, and there is a twist.</a:t>
            </a:r>
          </a:p>
        </p:txBody>
      </p:sp>
      <p:sp>
        <p:nvSpPr>
          <p:cNvPr id="4" name="Slide Number Placeholder 3"/>
          <p:cNvSpPr>
            <a:spLocks noGrp="1"/>
          </p:cNvSpPr>
          <p:nvPr>
            <p:ph type="sldNum" sz="quarter" idx="5"/>
          </p:nvPr>
        </p:nvSpPr>
        <p:spPr/>
        <p:txBody>
          <a:bodyPr/>
          <a:lstStyle/>
          <a:p>
            <a:fld id="{F761F012-6610-44FD-969C-BC6F65B32F53}" type="slidenum">
              <a:rPr lang="en-NZ" smtClean="0"/>
              <a:t>16</a:t>
            </a:fld>
            <a:endParaRPr lang="en-NZ"/>
          </a:p>
        </p:txBody>
      </p:sp>
    </p:spTree>
    <p:extLst>
      <p:ext uri="{BB962C8B-B14F-4D97-AF65-F5344CB8AC3E}">
        <p14:creationId xmlns:p14="http://schemas.microsoft.com/office/powerpoint/2010/main" val="337358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history </a:t>
            </a:r>
          </a:p>
        </p:txBody>
      </p:sp>
      <p:sp>
        <p:nvSpPr>
          <p:cNvPr id="4" name="Slide Number Placeholder 3"/>
          <p:cNvSpPr>
            <a:spLocks noGrp="1"/>
          </p:cNvSpPr>
          <p:nvPr>
            <p:ph type="sldNum" sz="quarter" idx="5"/>
          </p:nvPr>
        </p:nvSpPr>
        <p:spPr/>
        <p:txBody>
          <a:bodyPr/>
          <a:lstStyle/>
          <a:p>
            <a:fld id="{F761F012-6610-44FD-969C-BC6F65B32F53}" type="slidenum">
              <a:rPr lang="en-NZ" smtClean="0"/>
              <a:t>3</a:t>
            </a:fld>
            <a:endParaRPr lang="en-NZ"/>
          </a:p>
        </p:txBody>
      </p:sp>
    </p:spTree>
    <p:extLst>
      <p:ext uri="{BB962C8B-B14F-4D97-AF65-F5344CB8AC3E}">
        <p14:creationId xmlns:p14="http://schemas.microsoft.com/office/powerpoint/2010/main" val="389473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history </a:t>
            </a:r>
          </a:p>
        </p:txBody>
      </p:sp>
      <p:sp>
        <p:nvSpPr>
          <p:cNvPr id="4" name="Slide Number Placeholder 3"/>
          <p:cNvSpPr>
            <a:spLocks noGrp="1"/>
          </p:cNvSpPr>
          <p:nvPr>
            <p:ph type="sldNum" sz="quarter" idx="5"/>
          </p:nvPr>
        </p:nvSpPr>
        <p:spPr/>
        <p:txBody>
          <a:bodyPr/>
          <a:lstStyle/>
          <a:p>
            <a:fld id="{F761F012-6610-44FD-969C-BC6F65B32F53}" type="slidenum">
              <a:rPr lang="en-NZ" smtClean="0"/>
              <a:t>4</a:t>
            </a:fld>
            <a:endParaRPr lang="en-NZ"/>
          </a:p>
        </p:txBody>
      </p:sp>
    </p:spTree>
    <p:extLst>
      <p:ext uri="{BB962C8B-B14F-4D97-AF65-F5344CB8AC3E}">
        <p14:creationId xmlns:p14="http://schemas.microsoft.com/office/powerpoint/2010/main" val="68564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761F012-6610-44FD-969C-BC6F65B32F53}" type="slidenum">
              <a:rPr lang="en-NZ" smtClean="0"/>
              <a:t>5</a:t>
            </a:fld>
            <a:endParaRPr lang="en-NZ"/>
          </a:p>
        </p:txBody>
      </p:sp>
    </p:spTree>
    <p:extLst>
      <p:ext uri="{BB962C8B-B14F-4D97-AF65-F5344CB8AC3E}">
        <p14:creationId xmlns:p14="http://schemas.microsoft.com/office/powerpoint/2010/main" val="43099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Relates to the big corpus, all ~40K tweets</a:t>
            </a:r>
          </a:p>
        </p:txBody>
      </p:sp>
      <p:sp>
        <p:nvSpPr>
          <p:cNvPr id="4" name="Slide Number Placeholder 3"/>
          <p:cNvSpPr>
            <a:spLocks noGrp="1"/>
          </p:cNvSpPr>
          <p:nvPr>
            <p:ph type="sldNum" sz="quarter" idx="5"/>
          </p:nvPr>
        </p:nvSpPr>
        <p:spPr/>
        <p:txBody>
          <a:bodyPr/>
          <a:lstStyle/>
          <a:p>
            <a:fld id="{F761F012-6610-44FD-969C-BC6F65B32F53}" type="slidenum">
              <a:rPr lang="en-NZ" smtClean="0"/>
              <a:t>6</a:t>
            </a:fld>
            <a:endParaRPr lang="en-NZ"/>
          </a:p>
        </p:txBody>
      </p:sp>
    </p:spTree>
    <p:extLst>
      <p:ext uri="{BB962C8B-B14F-4D97-AF65-F5344CB8AC3E}">
        <p14:creationId xmlns:p14="http://schemas.microsoft.com/office/powerpoint/2010/main" val="162378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7</a:t>
            </a:fld>
            <a:endParaRPr lang="en-NZ"/>
          </a:p>
        </p:txBody>
      </p:sp>
    </p:spTree>
    <p:extLst>
      <p:ext uri="{BB962C8B-B14F-4D97-AF65-F5344CB8AC3E}">
        <p14:creationId xmlns:p14="http://schemas.microsoft.com/office/powerpoint/2010/main" val="378861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8</a:t>
            </a:fld>
            <a:endParaRPr lang="en-NZ"/>
          </a:p>
        </p:txBody>
      </p:sp>
    </p:spTree>
    <p:extLst>
      <p:ext uri="{BB962C8B-B14F-4D97-AF65-F5344CB8AC3E}">
        <p14:creationId xmlns:p14="http://schemas.microsoft.com/office/powerpoint/2010/main" val="124045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9</a:t>
            </a:fld>
            <a:endParaRPr lang="en-NZ"/>
          </a:p>
        </p:txBody>
      </p:sp>
    </p:spTree>
    <p:extLst>
      <p:ext uri="{BB962C8B-B14F-4D97-AF65-F5344CB8AC3E}">
        <p14:creationId xmlns:p14="http://schemas.microsoft.com/office/powerpoint/2010/main" val="300019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Proper noun uses are decreasing but still present, critical uses of woke are on the rise, </a:t>
            </a:r>
            <a:r>
              <a:rPr lang="en-NZ" dirty="0" err="1"/>
              <a:t>i’m</a:t>
            </a:r>
            <a:r>
              <a:rPr lang="en-NZ" dirty="0"/>
              <a:t> aware is still in there throughout with varying degrees</a:t>
            </a:r>
          </a:p>
        </p:txBody>
      </p:sp>
      <p:sp>
        <p:nvSpPr>
          <p:cNvPr id="4" name="Slide Number Placeholder 3"/>
          <p:cNvSpPr>
            <a:spLocks noGrp="1"/>
          </p:cNvSpPr>
          <p:nvPr>
            <p:ph type="sldNum" sz="quarter" idx="5"/>
          </p:nvPr>
        </p:nvSpPr>
        <p:spPr/>
        <p:txBody>
          <a:bodyPr/>
          <a:lstStyle/>
          <a:p>
            <a:fld id="{F761F012-6610-44FD-969C-BC6F65B32F53}" type="slidenum">
              <a:rPr lang="en-NZ" smtClean="0"/>
              <a:t>10</a:t>
            </a:fld>
            <a:endParaRPr lang="en-NZ"/>
          </a:p>
        </p:txBody>
      </p:sp>
    </p:spTree>
    <p:extLst>
      <p:ext uri="{BB962C8B-B14F-4D97-AF65-F5344CB8AC3E}">
        <p14:creationId xmlns:p14="http://schemas.microsoft.com/office/powerpoint/2010/main" val="324186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0694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0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226034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209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4458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50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331333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7173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4825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571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2465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10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126986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9688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941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43082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622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960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51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761605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65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958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81303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719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39822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5088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2519337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3850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26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jp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1.png"/><Relationship Id="rId5" Type="http://schemas.openxmlformats.org/officeDocument/2006/relationships/slideLayout" Target="../slideLayouts/slideLayout17.xml"/><Relationship Id="rId10" Type="http://schemas.openxmlformats.org/officeDocument/2006/relationships/image" Target="../media/image10.svg"/><Relationship Id="rId4" Type="http://schemas.openxmlformats.org/officeDocument/2006/relationships/slideLayout" Target="../slideLayouts/slideLayout16.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3.png"/><Relationship Id="rId4" Type="http://schemas.openxmlformats.org/officeDocument/2006/relationships/slideLayout" Target="../slideLayouts/slideLayout3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644C81-3B4F-4380-BCEB-9180974FD48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246" r="3871"/>
          <a:stretch/>
        </p:blipFill>
        <p:spPr>
          <a:xfrm>
            <a:off x="0" y="0"/>
            <a:ext cx="9144000" cy="6868800"/>
          </a:xfrm>
          <a:prstGeom prst="rect">
            <a:avLst/>
          </a:prstGeom>
        </p:spPr>
      </p:pic>
      <p:pic>
        <p:nvPicPr>
          <p:cNvPr id="9" name="Picture 8">
            <a:extLst>
              <a:ext uri="{FF2B5EF4-FFF2-40B4-BE49-F238E27FC236}">
                <a16:creationId xmlns:a16="http://schemas.microsoft.com/office/drawing/2014/main" id="{A5591BF7-BA9C-46E1-9BDD-DAF28A6685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04D53E3D-F3F8-45DC-B6D4-8A75305276EF}"/>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3" name="Picture 2">
            <a:extLst>
              <a:ext uri="{FF2B5EF4-FFF2-40B4-BE49-F238E27FC236}">
                <a16:creationId xmlns:a16="http://schemas.microsoft.com/office/drawing/2014/main" id="{2FCB9FCA-8EA9-403C-A05F-F719C868F4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857513953"/>
      </p:ext>
    </p:extLst>
  </p:cSld>
  <p:clrMap bg1="lt1" tx1="dk1" bg2="lt2" tx2="dk2" accent1="accent1" accent2="accent2" accent3="accent3" accent4="accent4" accent5="accent5" accent6="accent6" hlink="hlink" folHlink="folHlink"/>
  <p:sldLayoutIdLst>
    <p:sldLayoutId id="2147483738" r:id="rId1"/>
    <p:sldLayoutId id="2147483739"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47B536-E58A-4A36-880A-161913BBD539}"/>
              </a:ext>
            </a:extLst>
          </p:cNvPr>
          <p:cNvSpPr/>
          <p:nvPr userDrawn="1"/>
        </p:nvSpPr>
        <p:spPr>
          <a:xfrm>
            <a:off x="0" y="1"/>
            <a:ext cx="9144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800">
              <a:ln>
                <a:noFill/>
              </a:ln>
            </a:endParaRPr>
          </a:p>
        </p:txBody>
      </p:sp>
      <p:sp>
        <p:nvSpPr>
          <p:cNvPr id="2" name="Title Placeholder 1"/>
          <p:cNvSpPr>
            <a:spLocks noGrp="1"/>
          </p:cNvSpPr>
          <p:nvPr>
            <p:ph type="title"/>
          </p:nvPr>
        </p:nvSpPr>
        <p:spPr>
          <a:xfrm>
            <a:off x="446943" y="2"/>
            <a:ext cx="5936273" cy="100818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727C27B-33C9-4531-B407-C5E616C03B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pic>
        <p:nvPicPr>
          <p:cNvPr id="7" name="Picture 6">
            <a:extLst>
              <a:ext uri="{FF2B5EF4-FFF2-40B4-BE49-F238E27FC236}">
                <a16:creationId xmlns:a16="http://schemas.microsoft.com/office/drawing/2014/main" id="{4E47B861-869A-4AE9-A8C0-543702AD84C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369551928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6AC09-D9FB-4411-8DF1-E7ED619608F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847" t="157" r="5177" b="-157"/>
          <a:stretch/>
        </p:blipFill>
        <p:spPr>
          <a:xfrm>
            <a:off x="0" y="0"/>
            <a:ext cx="9277564" cy="6868800"/>
          </a:xfrm>
          <a:prstGeom prst="rect">
            <a:avLst/>
          </a:prstGeom>
        </p:spPr>
      </p:pic>
      <p:pic>
        <p:nvPicPr>
          <p:cNvPr id="9" name="Picture 8">
            <a:extLst>
              <a:ext uri="{FF2B5EF4-FFF2-40B4-BE49-F238E27FC236}">
                <a16:creationId xmlns:a16="http://schemas.microsoft.com/office/drawing/2014/main" id="{C7158B31-96EA-4BCD-80CD-643BE3A572D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1EF74A74-96C1-4854-94B6-3887E90CC3C4}"/>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775C1DDD-33F4-4E3C-ACB4-73B86D652B9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593335495"/>
      </p:ext>
    </p:extLst>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1794BF-7178-4336-B39C-6AD44C117CF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9" name="Picture 8">
            <a:extLst>
              <a:ext uri="{FF2B5EF4-FFF2-40B4-BE49-F238E27FC236}">
                <a16:creationId xmlns:a16="http://schemas.microsoft.com/office/drawing/2014/main" id="{7DBAD11D-7ED7-427F-96F6-8DFB999455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C47BB120-176A-4E5D-934D-C863EFE6F58A}"/>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D5D86E0D-AB80-4263-A8E3-15EBF0580C8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37992475"/>
      </p:ext>
    </p:extLst>
  </p:cSld>
  <p:clrMap bg1="lt1" tx1="dk1" bg2="lt2" tx2="dk2" accent1="accent1" accent2="accent2" accent3="accent3" accent4="accent4" accent5="accent5" accent6="accent6" hlink="hlink" folHlink="folHlink"/>
  <p:sldLayoutIdLst>
    <p:sldLayoutId id="2147483747" r:id="rId1"/>
    <p:sldLayoutId id="2147483748"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F64F9A-9D4B-4754-8CB3-BECD37E7FC3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9" name="Picture 8">
            <a:extLst>
              <a:ext uri="{FF2B5EF4-FFF2-40B4-BE49-F238E27FC236}">
                <a16:creationId xmlns:a16="http://schemas.microsoft.com/office/drawing/2014/main" id="{DAB9C955-8A87-4032-96ED-C488DE7C046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E997CBCB-69B2-447F-8A51-54E85F06AA22}"/>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41367A46-1A81-43BA-9398-D106749617B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144319019"/>
      </p:ext>
    </p:extLst>
  </p:cSld>
  <p:clrMap bg1="lt1" tx1="dk1" bg2="lt2" tx2="dk2" accent1="accent1" accent2="accent2" accent3="accent3" accent4="accent4" accent5="accent5" accent6="accent6" hlink="hlink" folHlink="folHlink"/>
  <p:sldLayoutIdLst>
    <p:sldLayoutId id="2147483750" r:id="rId1"/>
    <p:sldLayoutId id="2147483751"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B1539-375E-4198-A652-6A813F2693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10" name="Picture 9">
            <a:extLst>
              <a:ext uri="{FF2B5EF4-FFF2-40B4-BE49-F238E27FC236}">
                <a16:creationId xmlns:a16="http://schemas.microsoft.com/office/drawing/2014/main" id="{BB1AE5D3-79A5-4B22-B0DD-4FA137651EE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1" name="Title Placeholder 1">
            <a:extLst>
              <a:ext uri="{FF2B5EF4-FFF2-40B4-BE49-F238E27FC236}">
                <a16:creationId xmlns:a16="http://schemas.microsoft.com/office/drawing/2014/main" id="{E561F2A4-CCB7-486D-AC36-58AE88EB455E}"/>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906BCE86-FF18-4607-8959-9FE12C3A00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97494360"/>
      </p:ext>
    </p:extLst>
  </p:cSld>
  <p:clrMap bg1="lt1" tx1="dk1" bg2="lt2" tx2="dk2" accent1="accent1" accent2="accent2" accent3="accent3" accent4="accent4" accent5="accent5" accent6="accent6" hlink="hlink" folHlink="folHlink"/>
  <p:sldLayoutIdLst>
    <p:sldLayoutId id="2147483753" r:id="rId1"/>
    <p:sldLayoutId id="2147483754"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FC3364-DF21-41D1-9B47-45757A3BED4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433" r="8567"/>
          <a:stretch/>
        </p:blipFill>
        <p:spPr>
          <a:xfrm>
            <a:off x="0" y="0"/>
            <a:ext cx="9144000" cy="6858000"/>
          </a:xfrm>
          <a:prstGeom prst="rect">
            <a:avLst/>
          </a:prstGeom>
        </p:spPr>
      </p:pic>
      <p:pic>
        <p:nvPicPr>
          <p:cNvPr id="7" name="Picture 6">
            <a:extLst>
              <a:ext uri="{FF2B5EF4-FFF2-40B4-BE49-F238E27FC236}">
                <a16:creationId xmlns:a16="http://schemas.microsoft.com/office/drawing/2014/main" id="{1EA800AF-1A7A-489F-94F2-067F5D56D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2" name="Title Placeholder 1">
            <a:extLst>
              <a:ext uri="{FF2B5EF4-FFF2-40B4-BE49-F238E27FC236}">
                <a16:creationId xmlns:a16="http://schemas.microsoft.com/office/drawing/2014/main" id="{16D485B3-CAA3-47A5-BDF7-39C8AA97AE0C}"/>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8" name="Picture 7">
            <a:extLst>
              <a:ext uri="{FF2B5EF4-FFF2-40B4-BE49-F238E27FC236}">
                <a16:creationId xmlns:a16="http://schemas.microsoft.com/office/drawing/2014/main" id="{20E9761A-C2C7-4C6B-9E08-157CBE2D5A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2599984652"/>
      </p:ext>
    </p:extLst>
  </p:cSld>
  <p:clrMap bg1="lt1" tx1="dk1" bg2="lt2" tx2="dk2" accent1="accent1" accent2="accent2" accent3="accent3" accent4="accent4" accent5="accent5" accent6="accent6" hlink="hlink" folHlink="folHlink"/>
  <p:sldLayoutIdLst>
    <p:sldLayoutId id="2147483907" r:id="rId1"/>
    <p:sldLayoutId id="2147483908"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D4991A1C-0CD6-4CAE-A9F1-EB4E30FA0C5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931409" y="199639"/>
            <a:ext cx="1901349" cy="571459"/>
          </a:xfrm>
          <a:prstGeom prst="rect">
            <a:avLst/>
          </a:prstGeom>
        </p:spPr>
      </p:pic>
      <p:pic>
        <p:nvPicPr>
          <p:cNvPr id="7" name="Picture 6">
            <a:extLst>
              <a:ext uri="{FF2B5EF4-FFF2-40B4-BE49-F238E27FC236}">
                <a16:creationId xmlns:a16="http://schemas.microsoft.com/office/drawing/2014/main" id="{5F96AC8B-BA4B-40BE-8AB0-D4F6AA2D92D6}"/>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529261"/>
            <a:ext cx="9144000" cy="328739"/>
          </a:xfrm>
          <a:prstGeom prst="rect">
            <a:avLst/>
          </a:prstGeom>
        </p:spPr>
      </p:pic>
    </p:spTree>
    <p:extLst>
      <p:ext uri="{BB962C8B-B14F-4D97-AF65-F5344CB8AC3E}">
        <p14:creationId xmlns:p14="http://schemas.microsoft.com/office/powerpoint/2010/main" val="220231229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p:txStyles>
    <p:title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F96AC8B-BA4B-40BE-8AB0-D4F6AA2D92D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529261"/>
            <a:ext cx="9144000" cy="328739"/>
          </a:xfrm>
          <a:prstGeom prst="rect">
            <a:avLst/>
          </a:prstGeom>
        </p:spPr>
      </p:pic>
    </p:spTree>
    <p:extLst>
      <p:ext uri="{BB962C8B-B14F-4D97-AF65-F5344CB8AC3E}">
        <p14:creationId xmlns:p14="http://schemas.microsoft.com/office/powerpoint/2010/main" val="351338261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Lst>
  <p:txStyles>
    <p:title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1F34D9-F1EE-4657-BC55-909FC3C0CBD5}"/>
              </a:ext>
            </a:extLst>
          </p:cNvPr>
          <p:cNvSpPr/>
          <p:nvPr userDrawn="1"/>
        </p:nvSpPr>
        <p:spPr>
          <a:xfrm>
            <a:off x="0" y="1"/>
            <a:ext cx="9144000" cy="6857999"/>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800">
              <a:ln>
                <a:noFill/>
              </a:ln>
            </a:endParaRPr>
          </a:p>
        </p:txBody>
      </p:sp>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459804A-D15A-431C-B3D1-6BCBBCDB73D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pic>
        <p:nvPicPr>
          <p:cNvPr id="9" name="Picture 8">
            <a:extLst>
              <a:ext uri="{FF2B5EF4-FFF2-40B4-BE49-F238E27FC236}">
                <a16:creationId xmlns:a16="http://schemas.microsoft.com/office/drawing/2014/main" id="{9F56F26F-6FA6-422E-8269-73A8430434D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21170271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uthors.elsevier.com/c/1hzQ17suQFuPIa" TargetMode="Externa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jpe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7.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jpeg"/><Relationship Id="rId1" Type="http://schemas.openxmlformats.org/officeDocument/2006/relationships/slideLayout" Target="../slideLayouts/slideLayout1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AFBC-EC4A-4647-8489-35453E747AC5}"/>
              </a:ext>
            </a:extLst>
          </p:cNvPr>
          <p:cNvSpPr>
            <a:spLocks noGrp="1"/>
          </p:cNvSpPr>
          <p:nvPr>
            <p:ph type="ctrTitle"/>
          </p:nvPr>
        </p:nvSpPr>
        <p:spPr>
          <a:xfrm>
            <a:off x="614778" y="1879923"/>
            <a:ext cx="7772400" cy="2387600"/>
          </a:xfrm>
        </p:spPr>
        <p:txBody>
          <a:bodyPr/>
          <a:lstStyle/>
          <a:p>
            <a:r>
              <a:rPr lang="en-GB" sz="4000" kern="100" dirty="0">
                <a:effectLst/>
                <a:latin typeface="Book Antiqua" panose="02040602050305030304" pitchFamily="18" charset="0"/>
                <a:ea typeface="DengXian" panose="02010600030101010101" pitchFamily="2" charset="-122"/>
                <a:cs typeface="Times New Roman" panose="02020603050405020304" pitchFamily="18" charset="0"/>
              </a:rPr>
              <a:t>Intensifying expletive constructions in English tweets: the case of #wokeAF</a:t>
            </a:r>
            <a:br>
              <a:rPr lang="en-NZ" sz="4000" kern="100" dirty="0">
                <a:effectLst/>
                <a:latin typeface="Calibri" panose="020F0502020204030204" pitchFamily="34" charset="0"/>
                <a:ea typeface="DengXian" panose="02010600030101010101" pitchFamily="2" charset="-122"/>
                <a:cs typeface="Times New Roman" panose="02020603050405020304" pitchFamily="18" charset="0"/>
              </a:rPr>
            </a:br>
            <a:endParaRPr lang="en-NZ" sz="4000" dirty="0"/>
          </a:p>
        </p:txBody>
      </p:sp>
      <p:sp>
        <p:nvSpPr>
          <p:cNvPr id="3" name="Subtitle 2">
            <a:extLst>
              <a:ext uri="{FF2B5EF4-FFF2-40B4-BE49-F238E27FC236}">
                <a16:creationId xmlns:a16="http://schemas.microsoft.com/office/drawing/2014/main" id="{8271459C-2CD0-473A-A33C-24045484F7DA}"/>
              </a:ext>
            </a:extLst>
          </p:cNvPr>
          <p:cNvSpPr>
            <a:spLocks noGrp="1"/>
          </p:cNvSpPr>
          <p:nvPr>
            <p:ph type="subTitle" idx="1"/>
          </p:nvPr>
        </p:nvSpPr>
        <p:spPr>
          <a:xfrm>
            <a:off x="1335257" y="5564003"/>
            <a:ext cx="6858000" cy="597100"/>
          </a:xfrm>
        </p:spPr>
        <p:txBody>
          <a:bodyPr/>
          <a:lstStyle/>
          <a:p>
            <a:r>
              <a:rPr lang="en-NZ" dirty="0"/>
              <a:t>Andreea S. Calude, Amber Anderson, David Trye</a:t>
            </a:r>
          </a:p>
          <a:p>
            <a:endParaRPr lang="en-NZ" dirty="0"/>
          </a:p>
        </p:txBody>
      </p:sp>
      <p:pic>
        <p:nvPicPr>
          <p:cNvPr id="5" name="Picture 4">
            <a:extLst>
              <a:ext uri="{FF2B5EF4-FFF2-40B4-BE49-F238E27FC236}">
                <a16:creationId xmlns:a16="http://schemas.microsoft.com/office/drawing/2014/main" id="{9174DF9D-E32A-BF2F-4D32-693DC1FBB1D7}"/>
              </a:ext>
            </a:extLst>
          </p:cNvPr>
          <p:cNvPicPr>
            <a:picLocks noChangeAspect="1"/>
          </p:cNvPicPr>
          <p:nvPr/>
        </p:nvPicPr>
        <p:blipFill>
          <a:blip r:embed="rId2"/>
          <a:stretch>
            <a:fillRect/>
          </a:stretch>
        </p:blipFill>
        <p:spPr>
          <a:xfrm>
            <a:off x="6472653" y="4107386"/>
            <a:ext cx="1543050" cy="1504950"/>
          </a:xfrm>
          <a:prstGeom prst="rect">
            <a:avLst/>
          </a:prstGeom>
        </p:spPr>
      </p:pic>
      <p:pic>
        <p:nvPicPr>
          <p:cNvPr id="7" name="Picture 6">
            <a:extLst>
              <a:ext uri="{FF2B5EF4-FFF2-40B4-BE49-F238E27FC236}">
                <a16:creationId xmlns:a16="http://schemas.microsoft.com/office/drawing/2014/main" id="{9326C698-472E-EC69-2AE5-3320588013BB}"/>
              </a:ext>
            </a:extLst>
          </p:cNvPr>
          <p:cNvPicPr>
            <a:picLocks noChangeAspect="1"/>
          </p:cNvPicPr>
          <p:nvPr/>
        </p:nvPicPr>
        <p:blipFill>
          <a:blip r:embed="rId3"/>
          <a:stretch>
            <a:fillRect/>
          </a:stretch>
        </p:blipFill>
        <p:spPr>
          <a:xfrm>
            <a:off x="4500978" y="4042222"/>
            <a:ext cx="1466850" cy="1524000"/>
          </a:xfrm>
          <a:prstGeom prst="rect">
            <a:avLst/>
          </a:prstGeom>
        </p:spPr>
      </p:pic>
    </p:spTree>
    <p:extLst>
      <p:ext uri="{BB962C8B-B14F-4D97-AF65-F5344CB8AC3E}">
        <p14:creationId xmlns:p14="http://schemas.microsoft.com/office/powerpoint/2010/main" val="191817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p:txBody>
          <a:bodyPr/>
          <a:lstStyle/>
          <a:p>
            <a:r>
              <a:rPr lang="en-NZ" dirty="0"/>
              <a:t>Distribution of meanings</a:t>
            </a:r>
          </a:p>
        </p:txBody>
      </p:sp>
      <p:pic>
        <p:nvPicPr>
          <p:cNvPr id="5" name="Picture 4">
            <a:extLst>
              <a:ext uri="{FF2B5EF4-FFF2-40B4-BE49-F238E27FC236}">
                <a16:creationId xmlns:a16="http://schemas.microsoft.com/office/drawing/2014/main" id="{9214AD6C-F7DF-FCAB-8B3A-AA4A9F908F47}"/>
              </a:ext>
            </a:extLst>
          </p:cNvPr>
          <p:cNvPicPr>
            <a:picLocks noChangeAspect="1"/>
          </p:cNvPicPr>
          <p:nvPr/>
        </p:nvPicPr>
        <p:blipFill>
          <a:blip r:embed="rId3"/>
          <a:stretch>
            <a:fillRect/>
          </a:stretch>
        </p:blipFill>
        <p:spPr>
          <a:xfrm>
            <a:off x="0" y="961721"/>
            <a:ext cx="9144000" cy="4934558"/>
          </a:xfrm>
          <a:prstGeom prst="rect">
            <a:avLst/>
          </a:prstGeom>
        </p:spPr>
      </p:pic>
    </p:spTree>
    <p:extLst>
      <p:ext uri="{BB962C8B-B14F-4D97-AF65-F5344CB8AC3E}">
        <p14:creationId xmlns:p14="http://schemas.microsoft.com/office/powerpoint/2010/main" val="248632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39C9-B156-2182-53D1-5EC13BDF6967}"/>
              </a:ext>
            </a:extLst>
          </p:cNvPr>
          <p:cNvSpPr>
            <a:spLocks noGrp="1"/>
          </p:cNvSpPr>
          <p:nvPr>
            <p:ph type="title"/>
          </p:nvPr>
        </p:nvSpPr>
        <p:spPr/>
        <p:txBody>
          <a:bodyPr/>
          <a:lstStyle/>
          <a:p>
            <a:r>
              <a:rPr lang="en-NZ" dirty="0"/>
              <a:t>For or against the woke?</a:t>
            </a:r>
          </a:p>
        </p:txBody>
      </p:sp>
      <p:pic>
        <p:nvPicPr>
          <p:cNvPr id="5" name="Picture 4">
            <a:extLst>
              <a:ext uri="{FF2B5EF4-FFF2-40B4-BE49-F238E27FC236}">
                <a16:creationId xmlns:a16="http://schemas.microsoft.com/office/drawing/2014/main" id="{60634ECC-FCD6-A6A9-9993-B1E0FDDEBAF1}"/>
              </a:ext>
            </a:extLst>
          </p:cNvPr>
          <p:cNvPicPr>
            <a:picLocks noChangeAspect="1"/>
          </p:cNvPicPr>
          <p:nvPr/>
        </p:nvPicPr>
        <p:blipFill>
          <a:blip r:embed="rId3"/>
          <a:stretch>
            <a:fillRect/>
          </a:stretch>
        </p:blipFill>
        <p:spPr>
          <a:xfrm>
            <a:off x="446943" y="1320183"/>
            <a:ext cx="7981950" cy="5105400"/>
          </a:xfrm>
          <a:prstGeom prst="rect">
            <a:avLst/>
          </a:prstGeom>
        </p:spPr>
      </p:pic>
    </p:spTree>
    <p:extLst>
      <p:ext uri="{BB962C8B-B14F-4D97-AF65-F5344CB8AC3E}">
        <p14:creationId xmlns:p14="http://schemas.microsoft.com/office/powerpoint/2010/main" val="161038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3603-2CB3-E051-6F7B-57259AC9D122}"/>
              </a:ext>
            </a:extLst>
          </p:cNvPr>
          <p:cNvSpPr>
            <a:spLocks noGrp="1"/>
          </p:cNvSpPr>
          <p:nvPr>
            <p:ph type="title"/>
          </p:nvPr>
        </p:nvSpPr>
        <p:spPr/>
        <p:txBody>
          <a:bodyPr/>
          <a:lstStyle/>
          <a:p>
            <a:r>
              <a:rPr lang="en-NZ" dirty="0"/>
              <a:t>Integrated in the syntax</a:t>
            </a:r>
          </a:p>
        </p:txBody>
      </p:sp>
      <p:sp>
        <p:nvSpPr>
          <p:cNvPr id="3" name="TextBox 2">
            <a:extLst>
              <a:ext uri="{FF2B5EF4-FFF2-40B4-BE49-F238E27FC236}">
                <a16:creationId xmlns:a16="http://schemas.microsoft.com/office/drawing/2014/main" id="{A46D904A-2904-C7F2-A94C-08A44E5114BB}"/>
              </a:ext>
            </a:extLst>
          </p:cNvPr>
          <p:cNvSpPr txBox="1"/>
          <p:nvPr/>
        </p:nvSpPr>
        <p:spPr>
          <a:xfrm>
            <a:off x="577048" y="1856037"/>
            <a:ext cx="5974672" cy="646331"/>
          </a:xfrm>
          <a:prstGeom prst="rect">
            <a:avLst/>
          </a:prstGeom>
          <a:noFill/>
        </p:spPr>
        <p:txBody>
          <a:bodyPr wrap="square" rtlCol="0">
            <a:spAutoFit/>
          </a:bodyPr>
          <a:lstStyle/>
          <a:p>
            <a:r>
              <a:rPr lang="en-NZ" dirty="0"/>
              <a:t>(1) So this #independence thing is actually pretty </a:t>
            </a:r>
            <a:r>
              <a:rPr lang="en-NZ" dirty="0">
                <a:solidFill>
                  <a:srgbClr val="00B0F0"/>
                </a:solidFill>
              </a:rPr>
              <a:t>#wokeaf</a:t>
            </a:r>
            <a:r>
              <a:rPr lang="en-NZ" dirty="0"/>
              <a:t>. Just wish it </a:t>
            </a:r>
            <a:r>
              <a:rPr lang="en-NZ" dirty="0" err="1"/>
              <a:t>wasnt</a:t>
            </a:r>
            <a:r>
              <a:rPr lang="en-NZ" dirty="0"/>
              <a:t> treason...(October, 25, 2018)</a:t>
            </a:r>
          </a:p>
        </p:txBody>
      </p:sp>
      <p:sp>
        <p:nvSpPr>
          <p:cNvPr id="4" name="TextBox 3">
            <a:extLst>
              <a:ext uri="{FF2B5EF4-FFF2-40B4-BE49-F238E27FC236}">
                <a16:creationId xmlns:a16="http://schemas.microsoft.com/office/drawing/2014/main" id="{72FFA2C9-BE8E-3860-566D-1B85A586D53A}"/>
              </a:ext>
            </a:extLst>
          </p:cNvPr>
          <p:cNvSpPr txBox="1"/>
          <p:nvPr/>
        </p:nvSpPr>
        <p:spPr>
          <a:xfrm>
            <a:off x="998736" y="3309914"/>
            <a:ext cx="6209931" cy="646331"/>
          </a:xfrm>
          <a:prstGeom prst="rect">
            <a:avLst/>
          </a:prstGeom>
          <a:noFill/>
        </p:spPr>
        <p:txBody>
          <a:bodyPr wrap="square" rtlCol="0">
            <a:spAutoFit/>
          </a:bodyPr>
          <a:lstStyle/>
          <a:p>
            <a:r>
              <a:rPr lang="en-NZ" dirty="0"/>
              <a:t>(2) @XXX @XXX @XXX @FOX9 @XXX @MPRnews @StarTribune @PioneerPress But De-Russia is </a:t>
            </a:r>
            <a:r>
              <a:rPr lang="en-NZ" dirty="0">
                <a:solidFill>
                  <a:srgbClr val="00B0F0"/>
                </a:solidFill>
              </a:rPr>
              <a:t>#WOKEAF</a:t>
            </a:r>
            <a:r>
              <a:rPr lang="en-NZ" dirty="0"/>
              <a:t>! (June 8, 2022)</a:t>
            </a:r>
          </a:p>
        </p:txBody>
      </p:sp>
      <p:sp>
        <p:nvSpPr>
          <p:cNvPr id="5" name="TextBox 4">
            <a:extLst>
              <a:ext uri="{FF2B5EF4-FFF2-40B4-BE49-F238E27FC236}">
                <a16:creationId xmlns:a16="http://schemas.microsoft.com/office/drawing/2014/main" id="{FC535A3D-35FD-D4AB-F75B-7E27DF209A96}"/>
              </a:ext>
            </a:extLst>
          </p:cNvPr>
          <p:cNvSpPr txBox="1"/>
          <p:nvPr/>
        </p:nvSpPr>
        <p:spPr>
          <a:xfrm>
            <a:off x="1692676" y="4447965"/>
            <a:ext cx="5974672" cy="646331"/>
          </a:xfrm>
          <a:prstGeom prst="rect">
            <a:avLst/>
          </a:prstGeom>
          <a:noFill/>
        </p:spPr>
        <p:txBody>
          <a:bodyPr wrap="square" rtlCol="0">
            <a:spAutoFit/>
          </a:bodyPr>
          <a:lstStyle/>
          <a:p>
            <a:r>
              <a:rPr lang="en-NZ" dirty="0"/>
              <a:t>(3) @XXX @XXX @XXX Don’t waste your time with the </a:t>
            </a:r>
            <a:r>
              <a:rPr lang="en-NZ" dirty="0">
                <a:solidFill>
                  <a:srgbClr val="00B0F0"/>
                </a:solidFill>
              </a:rPr>
              <a:t>#wokeaf</a:t>
            </a:r>
            <a:r>
              <a:rPr lang="en-NZ" dirty="0"/>
              <a:t>. It’s unravelling. (November 29, 2022)</a:t>
            </a:r>
          </a:p>
        </p:txBody>
      </p:sp>
    </p:spTree>
    <p:extLst>
      <p:ext uri="{BB962C8B-B14F-4D97-AF65-F5344CB8AC3E}">
        <p14:creationId xmlns:p14="http://schemas.microsoft.com/office/powerpoint/2010/main" val="35468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63F7-CDCE-235F-9E0B-02DE1F66E65C}"/>
              </a:ext>
            </a:extLst>
          </p:cNvPr>
          <p:cNvSpPr>
            <a:spLocks noGrp="1"/>
          </p:cNvSpPr>
          <p:nvPr>
            <p:ph type="title"/>
          </p:nvPr>
        </p:nvSpPr>
        <p:spPr/>
        <p:txBody>
          <a:bodyPr/>
          <a:lstStyle/>
          <a:p>
            <a:r>
              <a:rPr lang="en-NZ" dirty="0"/>
              <a:t>Structural matters</a:t>
            </a:r>
          </a:p>
        </p:txBody>
      </p:sp>
      <p:pic>
        <p:nvPicPr>
          <p:cNvPr id="5" name="Picture 4">
            <a:extLst>
              <a:ext uri="{FF2B5EF4-FFF2-40B4-BE49-F238E27FC236}">
                <a16:creationId xmlns:a16="http://schemas.microsoft.com/office/drawing/2014/main" id="{2FD11E0A-2C4F-7F0A-A064-02E42FD57C84}"/>
              </a:ext>
            </a:extLst>
          </p:cNvPr>
          <p:cNvPicPr>
            <a:picLocks noChangeAspect="1"/>
          </p:cNvPicPr>
          <p:nvPr/>
        </p:nvPicPr>
        <p:blipFill>
          <a:blip r:embed="rId3"/>
          <a:stretch>
            <a:fillRect/>
          </a:stretch>
        </p:blipFill>
        <p:spPr>
          <a:xfrm>
            <a:off x="0" y="1690994"/>
            <a:ext cx="9144000" cy="4186226"/>
          </a:xfrm>
          <a:prstGeom prst="rect">
            <a:avLst/>
          </a:prstGeom>
        </p:spPr>
      </p:pic>
      <p:sp>
        <p:nvSpPr>
          <p:cNvPr id="6" name="TextBox 5">
            <a:extLst>
              <a:ext uri="{FF2B5EF4-FFF2-40B4-BE49-F238E27FC236}">
                <a16:creationId xmlns:a16="http://schemas.microsoft.com/office/drawing/2014/main" id="{08BD8401-C4F2-FD2B-D951-6939E1671B6B}"/>
              </a:ext>
            </a:extLst>
          </p:cNvPr>
          <p:cNvSpPr txBox="1"/>
          <p:nvPr/>
        </p:nvSpPr>
        <p:spPr>
          <a:xfrm>
            <a:off x="4660777" y="1580226"/>
            <a:ext cx="4483223" cy="4509856"/>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17450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AFAE-DB57-542F-0BC4-0A5BEBB7BB6F}"/>
              </a:ext>
            </a:extLst>
          </p:cNvPr>
          <p:cNvSpPr>
            <a:spLocks noGrp="1"/>
          </p:cNvSpPr>
          <p:nvPr>
            <p:ph type="title"/>
          </p:nvPr>
        </p:nvSpPr>
        <p:spPr/>
        <p:txBody>
          <a:bodyPr/>
          <a:lstStyle/>
          <a:p>
            <a:r>
              <a:rPr lang="en-NZ" dirty="0"/>
              <a:t>Changing grammatical uses</a:t>
            </a:r>
          </a:p>
        </p:txBody>
      </p:sp>
      <p:sp>
        <p:nvSpPr>
          <p:cNvPr id="3" name="Content Placeholder 2">
            <a:extLst>
              <a:ext uri="{FF2B5EF4-FFF2-40B4-BE49-F238E27FC236}">
                <a16:creationId xmlns:a16="http://schemas.microsoft.com/office/drawing/2014/main" id="{24170728-F37B-D54F-09DB-CCF47903516E}"/>
              </a:ext>
            </a:extLst>
          </p:cNvPr>
          <p:cNvSpPr>
            <a:spLocks noGrp="1"/>
          </p:cNvSpPr>
          <p:nvPr>
            <p:ph idx="1"/>
          </p:nvPr>
        </p:nvSpPr>
        <p:spPr/>
        <p:txBody>
          <a:bodyPr>
            <a:normAutofit/>
          </a:bodyPr>
          <a:lstStyle/>
          <a:p>
            <a:pPr marL="0" indent="0">
              <a:buNone/>
            </a:pPr>
            <a:r>
              <a:rPr lang="en-NZ" sz="1700" dirty="0"/>
              <a:t>Verb (past tense </a:t>
            </a:r>
            <a:r>
              <a:rPr lang="en-NZ" sz="1700" i="1" dirty="0"/>
              <a:t>woke</a:t>
            </a:r>
            <a:r>
              <a:rPr lang="en-NZ" sz="1700" dirty="0"/>
              <a:t>)</a:t>
            </a:r>
          </a:p>
          <a:p>
            <a:pPr marL="0" indent="0">
              <a:buNone/>
            </a:pPr>
            <a:endParaRPr lang="en-NZ" sz="1700" dirty="0"/>
          </a:p>
          <a:p>
            <a:pPr marL="0" indent="0">
              <a:buNone/>
            </a:pPr>
            <a:r>
              <a:rPr lang="en-NZ" sz="1700" dirty="0"/>
              <a:t>New meaning (social awareness)</a:t>
            </a:r>
          </a:p>
          <a:p>
            <a:pPr marL="0" indent="0">
              <a:buNone/>
            </a:pPr>
            <a:endParaRPr lang="en-NZ" sz="1700" dirty="0"/>
          </a:p>
          <a:p>
            <a:pPr marL="0" indent="0">
              <a:buNone/>
            </a:pPr>
            <a:r>
              <a:rPr lang="en-NZ" sz="1700" dirty="0"/>
              <a:t>Adjective (</a:t>
            </a:r>
            <a:r>
              <a:rPr lang="en-NZ" sz="1700" i="1" dirty="0"/>
              <a:t>woke movements, the woke agenda</a:t>
            </a:r>
            <a:r>
              <a:rPr lang="en-NZ" sz="1700" dirty="0"/>
              <a:t>)</a:t>
            </a:r>
          </a:p>
          <a:p>
            <a:pPr marL="0" indent="0">
              <a:buNone/>
            </a:pPr>
            <a:endParaRPr lang="en-NZ" sz="1700" dirty="0"/>
          </a:p>
          <a:p>
            <a:pPr marL="0" indent="0">
              <a:buNone/>
            </a:pPr>
            <a:r>
              <a:rPr lang="en-NZ" sz="1700" dirty="0"/>
              <a:t>Woke + AF (adjective + as + expletive) </a:t>
            </a:r>
            <a:r>
              <a:rPr lang="en-NZ" sz="1700" dirty="0">
                <a:sym typeface="Wingdings" panose="05000000000000000000" pitchFamily="2" charset="2"/>
              </a:rPr>
              <a:t> intensifying expletive construction</a:t>
            </a:r>
          </a:p>
          <a:p>
            <a:pPr marL="0" indent="0">
              <a:buNone/>
            </a:pPr>
            <a:endParaRPr lang="en-NZ" sz="1700" dirty="0">
              <a:sym typeface="Wingdings" panose="05000000000000000000" pitchFamily="2" charset="2"/>
            </a:endParaRPr>
          </a:p>
          <a:p>
            <a:pPr marL="0" indent="0">
              <a:buNone/>
            </a:pPr>
            <a:endParaRPr lang="en-NZ" dirty="0"/>
          </a:p>
          <a:p>
            <a:pPr marL="0" indent="0">
              <a:buNone/>
            </a:pPr>
            <a:endParaRPr lang="en-NZ" dirty="0"/>
          </a:p>
          <a:p>
            <a:pPr marL="0" indent="0">
              <a:buNone/>
            </a:pPr>
            <a:endParaRPr lang="en-NZ" dirty="0">
              <a:sym typeface="Wingdings" panose="05000000000000000000" pitchFamily="2" charset="2"/>
            </a:endParaRPr>
          </a:p>
        </p:txBody>
      </p:sp>
      <p:sp>
        <p:nvSpPr>
          <p:cNvPr id="4" name="TextBox 3">
            <a:extLst>
              <a:ext uri="{FF2B5EF4-FFF2-40B4-BE49-F238E27FC236}">
                <a16:creationId xmlns:a16="http://schemas.microsoft.com/office/drawing/2014/main" id="{DA4174E7-8C48-8167-451E-3B76C722F2F5}"/>
              </a:ext>
            </a:extLst>
          </p:cNvPr>
          <p:cNvSpPr txBox="1"/>
          <p:nvPr/>
        </p:nvSpPr>
        <p:spPr>
          <a:xfrm>
            <a:off x="1175676" y="4390717"/>
            <a:ext cx="2592280" cy="1477328"/>
          </a:xfrm>
          <a:prstGeom prst="rect">
            <a:avLst/>
          </a:prstGeom>
          <a:noFill/>
        </p:spPr>
        <p:txBody>
          <a:bodyPr wrap="square" rtlCol="0">
            <a:spAutoFit/>
          </a:bodyPr>
          <a:lstStyle/>
          <a:p>
            <a:r>
              <a:rPr lang="en-NZ" dirty="0"/>
              <a:t>Good as gold</a:t>
            </a:r>
          </a:p>
          <a:p>
            <a:r>
              <a:rPr lang="en-NZ" dirty="0"/>
              <a:t>Cheap as chips</a:t>
            </a:r>
          </a:p>
          <a:p>
            <a:r>
              <a:rPr lang="en-NZ" dirty="0"/>
              <a:t>Free as a bird</a:t>
            </a:r>
          </a:p>
          <a:p>
            <a:r>
              <a:rPr lang="en-NZ" dirty="0"/>
              <a:t>Clear as day</a:t>
            </a:r>
          </a:p>
          <a:p>
            <a:r>
              <a:rPr lang="en-NZ" dirty="0"/>
              <a:t>Safe as houses</a:t>
            </a:r>
          </a:p>
        </p:txBody>
      </p:sp>
      <p:grpSp>
        <p:nvGrpSpPr>
          <p:cNvPr id="5" name="Group 4">
            <a:extLst>
              <a:ext uri="{FF2B5EF4-FFF2-40B4-BE49-F238E27FC236}">
                <a16:creationId xmlns:a16="http://schemas.microsoft.com/office/drawing/2014/main" id="{434A302F-C34C-B1F7-D65C-A6D860247847}"/>
              </a:ext>
            </a:extLst>
          </p:cNvPr>
          <p:cNvGrpSpPr/>
          <p:nvPr/>
        </p:nvGrpSpPr>
        <p:grpSpPr>
          <a:xfrm>
            <a:off x="2416255" y="4206150"/>
            <a:ext cx="2522739" cy="1968501"/>
            <a:chOff x="3080551" y="4030462"/>
            <a:chExt cx="2522739" cy="1968501"/>
          </a:xfrm>
        </p:grpSpPr>
        <p:sp>
          <p:nvSpPr>
            <p:cNvPr id="6" name="Right Brace 5">
              <a:extLst>
                <a:ext uri="{FF2B5EF4-FFF2-40B4-BE49-F238E27FC236}">
                  <a16:creationId xmlns:a16="http://schemas.microsoft.com/office/drawing/2014/main" id="{61793010-2483-D5E0-30A7-0CC7A6903EBF}"/>
                </a:ext>
              </a:extLst>
            </p:cNvPr>
            <p:cNvSpPr/>
            <p:nvPr/>
          </p:nvSpPr>
          <p:spPr>
            <a:xfrm>
              <a:off x="3080551" y="4030462"/>
              <a:ext cx="1154098" cy="196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7" name="TextBox 6">
              <a:extLst>
                <a:ext uri="{FF2B5EF4-FFF2-40B4-BE49-F238E27FC236}">
                  <a16:creationId xmlns:a16="http://schemas.microsoft.com/office/drawing/2014/main" id="{0338EF9D-78C3-B1EA-2AED-B94FCE3A7AAA}"/>
                </a:ext>
              </a:extLst>
            </p:cNvPr>
            <p:cNvSpPr txBox="1"/>
            <p:nvPr/>
          </p:nvSpPr>
          <p:spPr>
            <a:xfrm>
              <a:off x="4234649" y="4827841"/>
              <a:ext cx="1368641" cy="369332"/>
            </a:xfrm>
            <a:prstGeom prst="rect">
              <a:avLst/>
            </a:prstGeom>
            <a:noFill/>
          </p:spPr>
          <p:txBody>
            <a:bodyPr wrap="square" rtlCol="0">
              <a:spAutoFit/>
            </a:bodyPr>
            <a:lstStyle/>
            <a:p>
              <a:r>
                <a:rPr lang="en-NZ" i="1" dirty="0"/>
                <a:t>as-</a:t>
              </a:r>
              <a:r>
                <a:rPr lang="en-NZ" dirty="0"/>
                <a:t>similes</a:t>
              </a:r>
            </a:p>
          </p:txBody>
        </p:sp>
      </p:grpSp>
      <p:sp>
        <p:nvSpPr>
          <p:cNvPr id="8" name="TextBox 7">
            <a:extLst>
              <a:ext uri="{FF2B5EF4-FFF2-40B4-BE49-F238E27FC236}">
                <a16:creationId xmlns:a16="http://schemas.microsoft.com/office/drawing/2014/main" id="{C355BF83-290E-0FB8-3DA7-BB7ED4A29CD8}"/>
              </a:ext>
            </a:extLst>
          </p:cNvPr>
          <p:cNvSpPr txBox="1"/>
          <p:nvPr/>
        </p:nvSpPr>
        <p:spPr>
          <a:xfrm>
            <a:off x="4924149" y="4357071"/>
            <a:ext cx="2592280" cy="1477328"/>
          </a:xfrm>
          <a:prstGeom prst="rect">
            <a:avLst/>
          </a:prstGeom>
          <a:noFill/>
        </p:spPr>
        <p:txBody>
          <a:bodyPr wrap="square" rtlCol="0">
            <a:spAutoFit/>
          </a:bodyPr>
          <a:lstStyle/>
          <a:p>
            <a:r>
              <a:rPr lang="en-NZ" dirty="0"/>
              <a:t>Mean as</a:t>
            </a:r>
          </a:p>
          <a:p>
            <a:r>
              <a:rPr lang="en-NZ" dirty="0"/>
              <a:t>Cool as</a:t>
            </a:r>
          </a:p>
          <a:p>
            <a:r>
              <a:rPr lang="en-NZ" dirty="0"/>
              <a:t>Sweet as</a:t>
            </a:r>
          </a:p>
          <a:p>
            <a:r>
              <a:rPr lang="en-NZ" dirty="0"/>
              <a:t>Cheap as</a:t>
            </a:r>
          </a:p>
          <a:p>
            <a:r>
              <a:rPr lang="en-NZ" dirty="0"/>
              <a:t>Dumb as</a:t>
            </a:r>
          </a:p>
        </p:txBody>
      </p:sp>
      <p:grpSp>
        <p:nvGrpSpPr>
          <p:cNvPr id="10" name="Group 9">
            <a:extLst>
              <a:ext uri="{FF2B5EF4-FFF2-40B4-BE49-F238E27FC236}">
                <a16:creationId xmlns:a16="http://schemas.microsoft.com/office/drawing/2014/main" id="{DE837B6C-95FF-FE64-9C94-23C81687A2CE}"/>
              </a:ext>
            </a:extLst>
          </p:cNvPr>
          <p:cNvGrpSpPr/>
          <p:nvPr/>
        </p:nvGrpSpPr>
        <p:grpSpPr>
          <a:xfrm>
            <a:off x="5739363" y="4203945"/>
            <a:ext cx="3011008" cy="1968501"/>
            <a:chOff x="3080551" y="4030462"/>
            <a:chExt cx="3011008" cy="1968501"/>
          </a:xfrm>
        </p:grpSpPr>
        <p:sp>
          <p:nvSpPr>
            <p:cNvPr id="11" name="Right Brace 10">
              <a:extLst>
                <a:ext uri="{FF2B5EF4-FFF2-40B4-BE49-F238E27FC236}">
                  <a16:creationId xmlns:a16="http://schemas.microsoft.com/office/drawing/2014/main" id="{6575FEAD-066C-D88D-4426-15720DA84E38}"/>
                </a:ext>
              </a:extLst>
            </p:cNvPr>
            <p:cNvSpPr/>
            <p:nvPr/>
          </p:nvSpPr>
          <p:spPr>
            <a:xfrm>
              <a:off x="3080551" y="4030462"/>
              <a:ext cx="1154098" cy="196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2" name="TextBox 11">
              <a:extLst>
                <a:ext uri="{FF2B5EF4-FFF2-40B4-BE49-F238E27FC236}">
                  <a16:creationId xmlns:a16="http://schemas.microsoft.com/office/drawing/2014/main" id="{60730EF0-0C81-0216-3CD1-11FF92DC4AF8}"/>
                </a:ext>
              </a:extLst>
            </p:cNvPr>
            <p:cNvSpPr txBox="1"/>
            <p:nvPr/>
          </p:nvSpPr>
          <p:spPr>
            <a:xfrm>
              <a:off x="4174033" y="4830046"/>
              <a:ext cx="1917526" cy="646331"/>
            </a:xfrm>
            <a:prstGeom prst="rect">
              <a:avLst/>
            </a:prstGeom>
            <a:noFill/>
          </p:spPr>
          <p:txBody>
            <a:bodyPr wrap="square" rtlCol="0">
              <a:spAutoFit/>
            </a:bodyPr>
            <a:lstStyle/>
            <a:p>
              <a:r>
                <a:rPr lang="en-NZ" i="1" dirty="0"/>
                <a:t>as</a:t>
              </a:r>
              <a:r>
                <a:rPr lang="en-NZ" dirty="0"/>
                <a:t>-intensifier (booster)</a:t>
              </a:r>
            </a:p>
          </p:txBody>
        </p:sp>
      </p:grpSp>
    </p:spTree>
    <p:extLst>
      <p:ext uri="{BB962C8B-B14F-4D97-AF65-F5344CB8AC3E}">
        <p14:creationId xmlns:p14="http://schemas.microsoft.com/office/powerpoint/2010/main" val="230939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AFAE-DB57-542F-0BC4-0A5BEBB7BB6F}"/>
              </a:ext>
            </a:extLst>
          </p:cNvPr>
          <p:cNvSpPr>
            <a:spLocks noGrp="1"/>
          </p:cNvSpPr>
          <p:nvPr>
            <p:ph type="title"/>
          </p:nvPr>
        </p:nvSpPr>
        <p:spPr/>
        <p:txBody>
          <a:bodyPr/>
          <a:lstStyle/>
          <a:p>
            <a:r>
              <a:rPr lang="en-NZ" dirty="0"/>
              <a:t>Changing grammatical uses</a:t>
            </a:r>
          </a:p>
        </p:txBody>
      </p:sp>
      <p:sp>
        <p:nvSpPr>
          <p:cNvPr id="3" name="Content Placeholder 2">
            <a:extLst>
              <a:ext uri="{FF2B5EF4-FFF2-40B4-BE49-F238E27FC236}">
                <a16:creationId xmlns:a16="http://schemas.microsoft.com/office/drawing/2014/main" id="{24170728-F37B-D54F-09DB-CCF47903516E}"/>
              </a:ext>
            </a:extLst>
          </p:cNvPr>
          <p:cNvSpPr>
            <a:spLocks noGrp="1"/>
          </p:cNvSpPr>
          <p:nvPr>
            <p:ph idx="1"/>
          </p:nvPr>
        </p:nvSpPr>
        <p:spPr/>
        <p:txBody>
          <a:bodyPr>
            <a:normAutofit/>
          </a:bodyPr>
          <a:lstStyle/>
          <a:p>
            <a:pPr marL="0" indent="0">
              <a:buNone/>
            </a:pPr>
            <a:r>
              <a:rPr lang="en-NZ" sz="1700" dirty="0"/>
              <a:t>Verb (past tense </a:t>
            </a:r>
            <a:r>
              <a:rPr lang="en-NZ" sz="1700" i="1" dirty="0"/>
              <a:t>woke</a:t>
            </a:r>
            <a:r>
              <a:rPr lang="en-NZ" sz="1700" dirty="0"/>
              <a:t>)</a:t>
            </a:r>
          </a:p>
          <a:p>
            <a:pPr marL="0" indent="0">
              <a:buNone/>
            </a:pPr>
            <a:endParaRPr lang="en-NZ" sz="1700" dirty="0"/>
          </a:p>
          <a:p>
            <a:pPr marL="0" indent="0">
              <a:buNone/>
            </a:pPr>
            <a:r>
              <a:rPr lang="en-NZ" sz="1700" dirty="0"/>
              <a:t>New meaning (social awareness)</a:t>
            </a:r>
          </a:p>
          <a:p>
            <a:pPr marL="0" indent="0">
              <a:buNone/>
            </a:pPr>
            <a:endParaRPr lang="en-NZ" sz="1700" dirty="0"/>
          </a:p>
          <a:p>
            <a:pPr marL="0" indent="0">
              <a:buNone/>
            </a:pPr>
            <a:r>
              <a:rPr lang="en-NZ" sz="1700" dirty="0"/>
              <a:t>Adjective (</a:t>
            </a:r>
            <a:r>
              <a:rPr lang="en-NZ" sz="1700" i="1" dirty="0"/>
              <a:t>woke movements, the woke agenda</a:t>
            </a:r>
            <a:r>
              <a:rPr lang="en-NZ" sz="1700" dirty="0"/>
              <a:t>)</a:t>
            </a:r>
          </a:p>
          <a:p>
            <a:pPr marL="0" indent="0">
              <a:buNone/>
            </a:pPr>
            <a:endParaRPr lang="en-NZ" sz="1700" dirty="0"/>
          </a:p>
          <a:p>
            <a:pPr marL="0" indent="0">
              <a:buNone/>
            </a:pPr>
            <a:r>
              <a:rPr lang="en-NZ" sz="1700" dirty="0"/>
              <a:t>Woke + AF (adjective + as + expletive) </a:t>
            </a:r>
            <a:r>
              <a:rPr lang="en-NZ" sz="1700" dirty="0">
                <a:sym typeface="Wingdings" panose="05000000000000000000" pitchFamily="2" charset="2"/>
              </a:rPr>
              <a:t> intensifying expletive construction</a:t>
            </a:r>
          </a:p>
          <a:p>
            <a:pPr marL="0" indent="0">
              <a:buNone/>
            </a:pPr>
            <a:endParaRPr lang="en-NZ" sz="1700" dirty="0">
              <a:sym typeface="Wingdings" panose="05000000000000000000" pitchFamily="2" charset="2"/>
            </a:endParaRPr>
          </a:p>
          <a:p>
            <a:pPr marL="0" indent="0">
              <a:buNone/>
            </a:pPr>
            <a:r>
              <a:rPr lang="en-NZ" sz="1700" dirty="0">
                <a:sym typeface="Wingdings" panose="05000000000000000000" pitchFamily="2" charset="2"/>
              </a:rPr>
              <a:t>Collective noun (</a:t>
            </a:r>
            <a:r>
              <a:rPr lang="en-NZ" sz="1700" i="1" dirty="0">
                <a:sym typeface="Wingdings" panose="05000000000000000000" pitchFamily="2" charset="2"/>
              </a:rPr>
              <a:t>here come the #wokeaf</a:t>
            </a:r>
            <a:r>
              <a:rPr lang="en-NZ" sz="1700" dirty="0">
                <a:sym typeface="Wingdings" panose="05000000000000000000" pitchFamily="2" charset="2"/>
              </a:rPr>
              <a:t>)</a:t>
            </a:r>
            <a:endParaRPr lang="en-NZ" sz="1700" dirty="0"/>
          </a:p>
          <a:p>
            <a:pPr marL="0" indent="0">
              <a:buNone/>
            </a:pPr>
            <a:endParaRPr lang="en-NZ" dirty="0"/>
          </a:p>
          <a:p>
            <a:pPr marL="0" indent="0">
              <a:buNone/>
            </a:pPr>
            <a:endParaRPr lang="en-NZ" dirty="0"/>
          </a:p>
          <a:p>
            <a:pPr marL="0" indent="0">
              <a:buNone/>
            </a:pPr>
            <a:endParaRPr lang="en-NZ" dirty="0">
              <a:sym typeface="Wingdings" panose="05000000000000000000" pitchFamily="2" charset="2"/>
            </a:endParaRPr>
          </a:p>
        </p:txBody>
      </p:sp>
    </p:spTree>
    <p:extLst>
      <p:ext uri="{BB962C8B-B14F-4D97-AF65-F5344CB8AC3E}">
        <p14:creationId xmlns:p14="http://schemas.microsoft.com/office/powerpoint/2010/main" val="104515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1701-902E-C86F-08F4-80B631A70532}"/>
              </a:ext>
            </a:extLst>
          </p:cNvPr>
          <p:cNvSpPr>
            <a:spLocks noGrp="1"/>
          </p:cNvSpPr>
          <p:nvPr>
            <p:ph type="title"/>
          </p:nvPr>
        </p:nvSpPr>
        <p:spPr/>
        <p:txBody>
          <a:bodyPr/>
          <a:lstStyle/>
          <a:p>
            <a:r>
              <a:rPr lang="en-NZ" dirty="0"/>
              <a:t>The + #wokeaf</a:t>
            </a:r>
          </a:p>
        </p:txBody>
      </p:sp>
      <p:pic>
        <p:nvPicPr>
          <p:cNvPr id="5" name="Picture 4">
            <a:extLst>
              <a:ext uri="{FF2B5EF4-FFF2-40B4-BE49-F238E27FC236}">
                <a16:creationId xmlns:a16="http://schemas.microsoft.com/office/drawing/2014/main" id="{CFE9CE0A-2413-FE10-E076-74682D92B63E}"/>
              </a:ext>
            </a:extLst>
          </p:cNvPr>
          <p:cNvPicPr>
            <a:picLocks noChangeAspect="1"/>
          </p:cNvPicPr>
          <p:nvPr/>
        </p:nvPicPr>
        <p:blipFill>
          <a:blip r:embed="rId3"/>
          <a:stretch>
            <a:fillRect/>
          </a:stretch>
        </p:blipFill>
        <p:spPr>
          <a:xfrm>
            <a:off x="0" y="1172953"/>
            <a:ext cx="9144000" cy="5311083"/>
          </a:xfrm>
          <a:prstGeom prst="rect">
            <a:avLst/>
          </a:prstGeom>
        </p:spPr>
      </p:pic>
    </p:spTree>
    <p:extLst>
      <p:ext uri="{BB962C8B-B14F-4D97-AF65-F5344CB8AC3E}">
        <p14:creationId xmlns:p14="http://schemas.microsoft.com/office/powerpoint/2010/main" val="12940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3A65-57C3-5692-2EDF-D6FC52AABB55}"/>
              </a:ext>
            </a:extLst>
          </p:cNvPr>
          <p:cNvSpPr>
            <a:spLocks noGrp="1"/>
          </p:cNvSpPr>
          <p:nvPr>
            <p:ph type="title"/>
          </p:nvPr>
        </p:nvSpPr>
        <p:spPr/>
        <p:txBody>
          <a:bodyPr/>
          <a:lstStyle/>
          <a:p>
            <a:r>
              <a:rPr lang="en-NZ" dirty="0"/>
              <a:t>Collective noun uses</a:t>
            </a:r>
          </a:p>
        </p:txBody>
      </p:sp>
      <p:sp>
        <p:nvSpPr>
          <p:cNvPr id="10" name="TextBox 9">
            <a:extLst>
              <a:ext uri="{FF2B5EF4-FFF2-40B4-BE49-F238E27FC236}">
                <a16:creationId xmlns:a16="http://schemas.microsoft.com/office/drawing/2014/main" id="{10EA3653-44ED-2A64-E59C-1059220F1646}"/>
              </a:ext>
            </a:extLst>
          </p:cNvPr>
          <p:cNvSpPr txBox="1"/>
          <p:nvPr/>
        </p:nvSpPr>
        <p:spPr>
          <a:xfrm>
            <a:off x="1125062" y="3196494"/>
            <a:ext cx="5308847" cy="646331"/>
          </a:xfrm>
          <a:prstGeom prst="rect">
            <a:avLst/>
          </a:prstGeom>
          <a:noFill/>
        </p:spPr>
        <p:txBody>
          <a:bodyPr wrap="square" rtlCol="0">
            <a:spAutoFit/>
          </a:bodyPr>
          <a:lstStyle/>
          <a:p>
            <a:r>
              <a:rPr lang="en-NZ" dirty="0"/>
              <a:t>(5) @XXX @XXX @XXX. That’s all a made up narrative used by the </a:t>
            </a:r>
            <a:r>
              <a:rPr lang="en-NZ" dirty="0">
                <a:solidFill>
                  <a:srgbClr val="00B0F0"/>
                </a:solidFill>
              </a:rPr>
              <a:t>#wokeaf </a:t>
            </a:r>
            <a:r>
              <a:rPr lang="en-NZ" dirty="0"/>
              <a:t>. #Gaslighter (October 10, 2022)</a:t>
            </a:r>
          </a:p>
        </p:txBody>
      </p:sp>
      <p:sp>
        <p:nvSpPr>
          <p:cNvPr id="11" name="TextBox 10">
            <a:extLst>
              <a:ext uri="{FF2B5EF4-FFF2-40B4-BE49-F238E27FC236}">
                <a16:creationId xmlns:a16="http://schemas.microsoft.com/office/drawing/2014/main" id="{53ACF016-22CD-BDA4-445F-4DBB68202DB4}"/>
              </a:ext>
            </a:extLst>
          </p:cNvPr>
          <p:cNvSpPr txBox="1"/>
          <p:nvPr/>
        </p:nvSpPr>
        <p:spPr>
          <a:xfrm>
            <a:off x="1854920" y="4296960"/>
            <a:ext cx="5434159" cy="646331"/>
          </a:xfrm>
          <a:prstGeom prst="rect">
            <a:avLst/>
          </a:prstGeom>
          <a:noFill/>
        </p:spPr>
        <p:txBody>
          <a:bodyPr wrap="square" rtlCol="0">
            <a:spAutoFit/>
          </a:bodyPr>
          <a:lstStyle/>
          <a:p>
            <a:r>
              <a:rPr lang="en-NZ" dirty="0"/>
              <a:t>(6) @MyMind_MyChoice Langford used to be the sweet spot until the </a:t>
            </a:r>
            <a:r>
              <a:rPr lang="en-NZ" dirty="0">
                <a:solidFill>
                  <a:srgbClr val="00B0F0"/>
                </a:solidFill>
              </a:rPr>
              <a:t>#wokeaf </a:t>
            </a:r>
            <a:r>
              <a:rPr lang="en-NZ" dirty="0"/>
              <a:t>effed it up (October 22, 2022)</a:t>
            </a:r>
          </a:p>
        </p:txBody>
      </p:sp>
      <p:sp>
        <p:nvSpPr>
          <p:cNvPr id="3" name="TextBox 2">
            <a:extLst>
              <a:ext uri="{FF2B5EF4-FFF2-40B4-BE49-F238E27FC236}">
                <a16:creationId xmlns:a16="http://schemas.microsoft.com/office/drawing/2014/main" id="{9CA0AF3F-846B-8BB3-CA7F-51B51C8DD39B}"/>
              </a:ext>
            </a:extLst>
          </p:cNvPr>
          <p:cNvSpPr txBox="1"/>
          <p:nvPr/>
        </p:nvSpPr>
        <p:spPr>
          <a:xfrm>
            <a:off x="716694" y="1361698"/>
            <a:ext cx="5462164" cy="1200329"/>
          </a:xfrm>
          <a:prstGeom prst="rect">
            <a:avLst/>
          </a:prstGeom>
          <a:noFill/>
        </p:spPr>
        <p:txBody>
          <a:bodyPr wrap="square" rtlCol="0">
            <a:spAutoFit/>
          </a:bodyPr>
          <a:lstStyle/>
          <a:p>
            <a:r>
              <a:rPr lang="en-NZ" dirty="0"/>
              <a:t>(4) @XXX @XXX @timescolonist Correct XXX, I have no reason to think that there will be any improvement, in fact it could be worst now that the </a:t>
            </a:r>
            <a:r>
              <a:rPr lang="en-NZ" dirty="0">
                <a:solidFill>
                  <a:srgbClr val="00B0F0"/>
                </a:solidFill>
              </a:rPr>
              <a:t>#wokeaf </a:t>
            </a:r>
            <a:r>
              <a:rPr lang="en-NZ" dirty="0"/>
              <a:t>have a solid majority on @CityofVictoria council. (October 31, 2021)</a:t>
            </a:r>
          </a:p>
        </p:txBody>
      </p:sp>
    </p:spTree>
    <p:extLst>
      <p:ext uri="{BB962C8B-B14F-4D97-AF65-F5344CB8AC3E}">
        <p14:creationId xmlns:p14="http://schemas.microsoft.com/office/powerpoint/2010/main" val="153124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C28E-8509-50A0-34CC-76CD37CB4862}"/>
              </a:ext>
            </a:extLst>
          </p:cNvPr>
          <p:cNvSpPr>
            <a:spLocks noGrp="1"/>
          </p:cNvSpPr>
          <p:nvPr>
            <p:ph type="title"/>
          </p:nvPr>
        </p:nvSpPr>
        <p:spPr/>
        <p:txBody>
          <a:bodyPr/>
          <a:lstStyle/>
          <a:p>
            <a:r>
              <a:rPr lang="en-NZ" dirty="0"/>
              <a:t>Discussion</a:t>
            </a:r>
          </a:p>
        </p:txBody>
      </p:sp>
      <p:sp>
        <p:nvSpPr>
          <p:cNvPr id="3" name="Content Placeholder 2">
            <a:extLst>
              <a:ext uri="{FF2B5EF4-FFF2-40B4-BE49-F238E27FC236}">
                <a16:creationId xmlns:a16="http://schemas.microsoft.com/office/drawing/2014/main" id="{621901B7-889C-14C1-C723-0827A5E9FD55}"/>
              </a:ext>
            </a:extLst>
          </p:cNvPr>
          <p:cNvSpPr>
            <a:spLocks noGrp="1"/>
          </p:cNvSpPr>
          <p:nvPr>
            <p:ph idx="1"/>
          </p:nvPr>
        </p:nvSpPr>
        <p:spPr/>
        <p:txBody>
          <a:bodyPr>
            <a:normAutofit lnSpcReduction="10000"/>
          </a:bodyPr>
          <a:lstStyle/>
          <a:p>
            <a:pPr marL="0" indent="0">
              <a:buNone/>
            </a:pPr>
            <a:r>
              <a:rPr lang="en-NZ" dirty="0"/>
              <a:t>Analysing (even) single words/phrases (hashtags) can capture changes in ideology and norms.</a:t>
            </a:r>
          </a:p>
          <a:p>
            <a:pPr marL="0" indent="0">
              <a:buNone/>
            </a:pPr>
            <a:endParaRPr lang="en-NZ" dirty="0"/>
          </a:p>
          <a:p>
            <a:pPr marL="0" indent="0">
              <a:buNone/>
            </a:pPr>
            <a:r>
              <a:rPr lang="en-NZ" dirty="0"/>
              <a:t>Intensifiers, slang and expletives constitute rich sources for innovation, not just lexical but also grammatical.</a:t>
            </a:r>
          </a:p>
          <a:p>
            <a:pPr marL="0" indent="0">
              <a:buNone/>
            </a:pPr>
            <a:endParaRPr lang="en-NZ" dirty="0"/>
          </a:p>
          <a:p>
            <a:pPr marL="0" indent="0">
              <a:buNone/>
            </a:pPr>
            <a:r>
              <a:rPr lang="en-NZ" dirty="0"/>
              <a:t>Social media is a hot-bed of viral activity which can propel these changes.</a:t>
            </a:r>
          </a:p>
        </p:txBody>
      </p:sp>
    </p:spTree>
    <p:extLst>
      <p:ext uri="{BB962C8B-B14F-4D97-AF65-F5344CB8AC3E}">
        <p14:creationId xmlns:p14="http://schemas.microsoft.com/office/powerpoint/2010/main" val="310548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6FAD5-F4FA-CA85-30A1-2CC7985F394A}"/>
              </a:ext>
            </a:extLst>
          </p:cNvPr>
          <p:cNvSpPr txBox="1">
            <a:spLocks/>
          </p:cNvSpPr>
          <p:nvPr/>
        </p:nvSpPr>
        <p:spPr>
          <a:xfrm>
            <a:off x="257453" y="408372"/>
            <a:ext cx="3879542" cy="31604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a:lstStyle>
          <a:p>
            <a:r>
              <a:rPr lang="en-NZ" dirty="0" err="1"/>
              <a:t>Ngā</a:t>
            </a:r>
            <a:r>
              <a:rPr lang="en-NZ" dirty="0"/>
              <a:t> mihi</a:t>
            </a:r>
          </a:p>
          <a:p>
            <a:endParaRPr lang="en-NZ" dirty="0"/>
          </a:p>
          <a:p>
            <a:r>
              <a:rPr lang="en-NZ" sz="1800" dirty="0"/>
              <a:t>University of Waikato Summer Scholarship</a:t>
            </a:r>
          </a:p>
          <a:p>
            <a:endParaRPr lang="en-NZ" sz="1800" dirty="0"/>
          </a:p>
          <a:p>
            <a:r>
              <a:rPr lang="en-NZ" sz="1800" dirty="0"/>
              <a:t>University of Waikato Doctoral Scholarship</a:t>
            </a:r>
          </a:p>
          <a:p>
            <a:endParaRPr lang="en-NZ" dirty="0"/>
          </a:p>
          <a:p>
            <a:endParaRPr lang="en-NZ" dirty="0"/>
          </a:p>
        </p:txBody>
      </p:sp>
      <p:sp>
        <p:nvSpPr>
          <p:cNvPr id="3" name="TextBox 2">
            <a:extLst>
              <a:ext uri="{FF2B5EF4-FFF2-40B4-BE49-F238E27FC236}">
                <a16:creationId xmlns:a16="http://schemas.microsoft.com/office/drawing/2014/main" id="{BB9AE741-FFCC-A6B8-B4B6-562F81C53E39}"/>
              </a:ext>
            </a:extLst>
          </p:cNvPr>
          <p:cNvSpPr txBox="1"/>
          <p:nvPr/>
        </p:nvSpPr>
        <p:spPr>
          <a:xfrm>
            <a:off x="3879542" y="5833498"/>
            <a:ext cx="5508594" cy="369332"/>
          </a:xfrm>
          <a:prstGeom prst="rect">
            <a:avLst/>
          </a:prstGeom>
          <a:noFill/>
        </p:spPr>
        <p:txBody>
          <a:bodyPr wrap="square">
            <a:spAutoFit/>
          </a:bodyPr>
          <a:lstStyle/>
          <a:p>
            <a:r>
              <a:rPr lang="en-NZ" b="0" i="0" dirty="0">
                <a:effectLst/>
                <a:latin typeface="Segoe UI" panose="020B0502040204020203" pitchFamily="34" charset="0"/>
                <a:hlinkClick r:id="rId2"/>
              </a:rPr>
              <a:t>https://authors.elsevier.com/c/1hzQ17suQFuPIa</a:t>
            </a:r>
            <a:r>
              <a:rPr lang="en-NZ" b="0" i="0" dirty="0">
                <a:solidFill>
                  <a:srgbClr val="242424"/>
                </a:solidFill>
                <a:effectLst/>
                <a:latin typeface="Segoe UI" panose="020B0502040204020203" pitchFamily="34" charset="0"/>
              </a:rPr>
              <a:t> </a:t>
            </a:r>
            <a:endParaRPr lang="en-NZ" dirty="0"/>
          </a:p>
        </p:txBody>
      </p:sp>
      <p:pic>
        <p:nvPicPr>
          <p:cNvPr id="6" name="Picture 5">
            <a:extLst>
              <a:ext uri="{FF2B5EF4-FFF2-40B4-BE49-F238E27FC236}">
                <a16:creationId xmlns:a16="http://schemas.microsoft.com/office/drawing/2014/main" id="{7F597452-ACD1-324E-2CA3-671AC3EF843E}"/>
              </a:ext>
            </a:extLst>
          </p:cNvPr>
          <p:cNvPicPr>
            <a:picLocks noChangeAspect="1"/>
          </p:cNvPicPr>
          <p:nvPr/>
        </p:nvPicPr>
        <p:blipFill>
          <a:blip r:embed="rId3"/>
          <a:stretch>
            <a:fillRect/>
          </a:stretch>
        </p:blipFill>
        <p:spPr>
          <a:xfrm>
            <a:off x="3910366" y="2308194"/>
            <a:ext cx="4814294" cy="3510832"/>
          </a:xfrm>
          <a:prstGeom prst="rect">
            <a:avLst/>
          </a:prstGeom>
        </p:spPr>
      </p:pic>
      <p:pic>
        <p:nvPicPr>
          <p:cNvPr id="8" name="Picture 7">
            <a:extLst>
              <a:ext uri="{FF2B5EF4-FFF2-40B4-BE49-F238E27FC236}">
                <a16:creationId xmlns:a16="http://schemas.microsoft.com/office/drawing/2014/main" id="{24CF5C18-D2CE-6F5C-3124-5974B5C0089E}"/>
              </a:ext>
            </a:extLst>
          </p:cNvPr>
          <p:cNvPicPr>
            <a:picLocks noChangeAspect="1"/>
          </p:cNvPicPr>
          <p:nvPr/>
        </p:nvPicPr>
        <p:blipFill>
          <a:blip r:embed="rId4"/>
          <a:stretch>
            <a:fillRect/>
          </a:stretch>
        </p:blipFill>
        <p:spPr>
          <a:xfrm>
            <a:off x="671665" y="3243615"/>
            <a:ext cx="2762842" cy="2774549"/>
          </a:xfrm>
          <a:prstGeom prst="rect">
            <a:avLst/>
          </a:prstGeom>
        </p:spPr>
      </p:pic>
    </p:spTree>
    <p:extLst>
      <p:ext uri="{BB962C8B-B14F-4D97-AF65-F5344CB8AC3E}">
        <p14:creationId xmlns:p14="http://schemas.microsoft.com/office/powerpoint/2010/main" val="377273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5FE27-9291-181A-777A-4CDB79291060}"/>
              </a:ext>
            </a:extLst>
          </p:cNvPr>
          <p:cNvPicPr>
            <a:picLocks noChangeAspect="1"/>
          </p:cNvPicPr>
          <p:nvPr/>
        </p:nvPicPr>
        <p:blipFill>
          <a:blip r:embed="rId3"/>
          <a:stretch>
            <a:fillRect/>
          </a:stretch>
        </p:blipFill>
        <p:spPr>
          <a:xfrm>
            <a:off x="1709737" y="1965157"/>
            <a:ext cx="5724525" cy="2085975"/>
          </a:xfrm>
          <a:prstGeom prst="rect">
            <a:avLst/>
          </a:prstGeom>
        </p:spPr>
      </p:pic>
    </p:spTree>
    <p:extLst>
      <p:ext uri="{BB962C8B-B14F-4D97-AF65-F5344CB8AC3E}">
        <p14:creationId xmlns:p14="http://schemas.microsoft.com/office/powerpoint/2010/main" val="6578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a:xfrm>
            <a:off x="106532" y="92803"/>
            <a:ext cx="4234649" cy="616892"/>
          </a:xfrm>
        </p:spPr>
        <p:txBody>
          <a:bodyPr vert="horz" lIns="91440" tIns="45720" rIns="91440" bIns="45720" rtlCol="0" anchor="b">
            <a:normAutofit/>
          </a:bodyPr>
          <a:lstStyle/>
          <a:p>
            <a:r>
              <a:rPr lang="en-US" sz="2800" kern="1200" dirty="0">
                <a:solidFill>
                  <a:schemeClr val="tx1"/>
                </a:solidFill>
                <a:latin typeface="+mj-lt"/>
                <a:ea typeface="+mj-ea"/>
                <a:cs typeface="+mj-cs"/>
              </a:rPr>
              <a:t>Woke… older than you think</a:t>
            </a:r>
          </a:p>
        </p:txBody>
      </p:sp>
      <p:grpSp>
        <p:nvGrpSpPr>
          <p:cNvPr id="20" name="Group 19">
            <a:extLst>
              <a:ext uri="{FF2B5EF4-FFF2-40B4-BE49-F238E27FC236}">
                <a16:creationId xmlns:a16="http://schemas.microsoft.com/office/drawing/2014/main" id="{8D4A50DE-FA8B-E462-0A25-1485F0471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21" name="Rectangle 20">
              <a:extLst>
                <a:ext uri="{FF2B5EF4-FFF2-40B4-BE49-F238E27FC236}">
                  <a16:creationId xmlns:a16="http://schemas.microsoft.com/office/drawing/2014/main" id="{3238042B-E057-0EBF-33B3-F11EC571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786B6C-268E-0B05-1F09-4C3577A12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ontent Placeholder 2">
            <a:extLst>
              <a:ext uri="{FF2B5EF4-FFF2-40B4-BE49-F238E27FC236}">
                <a16:creationId xmlns:a16="http://schemas.microsoft.com/office/drawing/2014/main" id="{EB293939-FF09-2B52-D2D5-A1C8D4D64FA8}"/>
              </a:ext>
            </a:extLst>
          </p:cNvPr>
          <p:cNvGraphicFramePr>
            <a:graphicFrameLocks noGrp="1"/>
          </p:cNvGraphicFramePr>
          <p:nvPr>
            <p:ph idx="1"/>
            <p:extLst>
              <p:ext uri="{D42A27DB-BD31-4B8C-83A1-F6EECF244321}">
                <p14:modId xmlns:p14="http://schemas.microsoft.com/office/powerpoint/2010/main" val="3308219993"/>
              </p:ext>
            </p:extLst>
          </p:nvPr>
        </p:nvGraphicFramePr>
        <p:xfrm>
          <a:off x="141017" y="849984"/>
          <a:ext cx="8910461" cy="311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AD66CA63-C903-19F1-AB78-0811CC5017F7}"/>
              </a:ext>
            </a:extLst>
          </p:cNvPr>
          <p:cNvGraphicFramePr>
            <a:graphicFrameLocks/>
          </p:cNvGraphicFramePr>
          <p:nvPr>
            <p:extLst>
              <p:ext uri="{D42A27DB-BD31-4B8C-83A1-F6EECF244321}">
                <p14:modId xmlns:p14="http://schemas.microsoft.com/office/powerpoint/2010/main" val="2957890666"/>
              </p:ext>
            </p:extLst>
          </p:nvPr>
        </p:nvGraphicFramePr>
        <p:xfrm>
          <a:off x="272731" y="3664974"/>
          <a:ext cx="8598537" cy="25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21DFAE3A-9DCE-C2FD-3BA7-5243D8C517EA}"/>
              </a:ext>
            </a:extLst>
          </p:cNvPr>
          <p:cNvPicPr>
            <a:picLocks noChangeAspect="1"/>
          </p:cNvPicPr>
          <p:nvPr/>
        </p:nvPicPr>
        <p:blipFill rotWithShape="1">
          <a:blip r:embed="rId13"/>
          <a:srcRect t="2363" r="-2" b="-2"/>
          <a:stretch/>
        </p:blipFill>
        <p:spPr>
          <a:xfrm>
            <a:off x="7430610" y="1145219"/>
            <a:ext cx="762996" cy="1168579"/>
          </a:xfrm>
          <a:prstGeom prst="rect">
            <a:avLst/>
          </a:prstGeom>
        </p:spPr>
      </p:pic>
      <p:pic>
        <p:nvPicPr>
          <p:cNvPr id="6" name="Picture 5">
            <a:extLst>
              <a:ext uri="{FF2B5EF4-FFF2-40B4-BE49-F238E27FC236}">
                <a16:creationId xmlns:a16="http://schemas.microsoft.com/office/drawing/2014/main" id="{329DE9D5-161E-CE4B-373F-674DE26A889B}"/>
              </a:ext>
            </a:extLst>
          </p:cNvPr>
          <p:cNvPicPr>
            <a:picLocks noChangeAspect="1"/>
          </p:cNvPicPr>
          <p:nvPr/>
        </p:nvPicPr>
        <p:blipFill rotWithShape="1">
          <a:blip r:embed="rId14"/>
          <a:srcRect r="12412" b="5"/>
          <a:stretch/>
        </p:blipFill>
        <p:spPr>
          <a:xfrm>
            <a:off x="6314209" y="2456721"/>
            <a:ext cx="755774" cy="1158167"/>
          </a:xfrm>
          <a:prstGeom prst="rect">
            <a:avLst/>
          </a:prstGeom>
        </p:spPr>
      </p:pic>
      <p:pic>
        <p:nvPicPr>
          <p:cNvPr id="8" name="Picture 7">
            <a:extLst>
              <a:ext uri="{FF2B5EF4-FFF2-40B4-BE49-F238E27FC236}">
                <a16:creationId xmlns:a16="http://schemas.microsoft.com/office/drawing/2014/main" id="{C8AE1845-4BB0-A1E3-8CA7-299F973DDBBB}"/>
              </a:ext>
            </a:extLst>
          </p:cNvPr>
          <p:cNvPicPr>
            <a:picLocks noChangeAspect="1"/>
          </p:cNvPicPr>
          <p:nvPr/>
        </p:nvPicPr>
        <p:blipFill rotWithShape="1">
          <a:blip r:embed="rId15"/>
          <a:srcRect r="-3" b="227"/>
          <a:stretch/>
        </p:blipFill>
        <p:spPr>
          <a:xfrm>
            <a:off x="1455939" y="5019929"/>
            <a:ext cx="923278" cy="1406337"/>
          </a:xfrm>
          <a:prstGeom prst="rect">
            <a:avLst/>
          </a:prstGeom>
        </p:spPr>
      </p:pic>
      <p:pic>
        <p:nvPicPr>
          <p:cNvPr id="3074" name="Picture 2" descr="Cover art for Master Teacher by Erykah Badu">
            <a:extLst>
              <a:ext uri="{FF2B5EF4-FFF2-40B4-BE49-F238E27FC236}">
                <a16:creationId xmlns:a16="http://schemas.microsoft.com/office/drawing/2014/main" id="{ED9A2B16-9780-16F7-507D-CFC349E065D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64978" y="3683185"/>
            <a:ext cx="1027624" cy="10276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ted Mine Workers of America: History &amp; Purpose | Study.com">
            <a:extLst>
              <a:ext uri="{FF2B5EF4-FFF2-40B4-BE49-F238E27FC236}">
                <a16:creationId xmlns:a16="http://schemas.microsoft.com/office/drawing/2014/main" id="{519E3CB8-AE5E-E191-7EAA-5A908990DCE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41175" y="1305017"/>
            <a:ext cx="1302854" cy="10087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1B926CD-129E-C025-407B-DE6B437406CE}"/>
              </a:ext>
            </a:extLst>
          </p:cNvPr>
          <p:cNvSpPr txBox="1"/>
          <p:nvPr/>
        </p:nvSpPr>
        <p:spPr>
          <a:xfrm>
            <a:off x="141017" y="1004930"/>
            <a:ext cx="4430983" cy="1574757"/>
          </a:xfrm>
          <a:prstGeom prst="rect">
            <a:avLst/>
          </a:prstGeom>
          <a:solidFill>
            <a:schemeClr val="bg1"/>
          </a:solidFill>
        </p:spPr>
        <p:txBody>
          <a:bodyPr wrap="square" rtlCol="0">
            <a:spAutoFit/>
          </a:bodyPr>
          <a:lstStyle/>
          <a:p>
            <a:endParaRPr lang="en-NZ" dirty="0"/>
          </a:p>
        </p:txBody>
      </p:sp>
      <p:sp>
        <p:nvSpPr>
          <p:cNvPr id="12" name="TextBox 11">
            <a:extLst>
              <a:ext uri="{FF2B5EF4-FFF2-40B4-BE49-F238E27FC236}">
                <a16:creationId xmlns:a16="http://schemas.microsoft.com/office/drawing/2014/main" id="{244D18A4-1AB6-1A78-9758-F2B1964882F5}"/>
              </a:ext>
            </a:extLst>
          </p:cNvPr>
          <p:cNvSpPr txBox="1"/>
          <p:nvPr/>
        </p:nvSpPr>
        <p:spPr>
          <a:xfrm>
            <a:off x="4309853" y="1022028"/>
            <a:ext cx="4713654" cy="1589063"/>
          </a:xfrm>
          <a:prstGeom prst="rect">
            <a:avLst/>
          </a:prstGeom>
          <a:solidFill>
            <a:schemeClr val="bg1"/>
          </a:solidFill>
        </p:spPr>
        <p:txBody>
          <a:bodyPr wrap="square" rtlCol="0">
            <a:spAutoFit/>
          </a:bodyPr>
          <a:lstStyle/>
          <a:p>
            <a:endParaRPr lang="en-NZ" dirty="0"/>
          </a:p>
        </p:txBody>
      </p:sp>
      <p:sp>
        <p:nvSpPr>
          <p:cNvPr id="16" name="TextBox 15">
            <a:extLst>
              <a:ext uri="{FF2B5EF4-FFF2-40B4-BE49-F238E27FC236}">
                <a16:creationId xmlns:a16="http://schemas.microsoft.com/office/drawing/2014/main" id="{20351F4B-1251-FE3C-F850-C37A12865C00}"/>
              </a:ext>
            </a:extLst>
          </p:cNvPr>
          <p:cNvSpPr txBox="1"/>
          <p:nvPr/>
        </p:nvSpPr>
        <p:spPr>
          <a:xfrm>
            <a:off x="2379217" y="2609276"/>
            <a:ext cx="5024683" cy="1454962"/>
          </a:xfrm>
          <a:prstGeom prst="rect">
            <a:avLst/>
          </a:prstGeom>
          <a:solidFill>
            <a:schemeClr val="bg1"/>
          </a:solidFill>
        </p:spPr>
        <p:txBody>
          <a:bodyPr wrap="square" rtlCol="0">
            <a:spAutoFit/>
          </a:bodyPr>
          <a:lstStyle/>
          <a:p>
            <a:endParaRPr lang="en-NZ" dirty="0"/>
          </a:p>
        </p:txBody>
      </p:sp>
      <p:sp>
        <p:nvSpPr>
          <p:cNvPr id="17" name="TextBox 16">
            <a:extLst>
              <a:ext uri="{FF2B5EF4-FFF2-40B4-BE49-F238E27FC236}">
                <a16:creationId xmlns:a16="http://schemas.microsoft.com/office/drawing/2014/main" id="{F7DD14F7-73CA-5998-9F59-3F2CD10F2D26}"/>
              </a:ext>
            </a:extLst>
          </p:cNvPr>
          <p:cNvSpPr txBox="1"/>
          <p:nvPr/>
        </p:nvSpPr>
        <p:spPr>
          <a:xfrm>
            <a:off x="106532" y="3577405"/>
            <a:ext cx="8896451" cy="2912172"/>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104398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a:xfrm>
            <a:off x="106532" y="92803"/>
            <a:ext cx="4234649" cy="616892"/>
          </a:xfrm>
        </p:spPr>
        <p:txBody>
          <a:bodyPr vert="horz" lIns="91440" tIns="45720" rIns="91440" bIns="45720" rtlCol="0" anchor="b">
            <a:normAutofit/>
          </a:bodyPr>
          <a:lstStyle/>
          <a:p>
            <a:r>
              <a:rPr lang="en-US" sz="2800" kern="1200" dirty="0">
                <a:solidFill>
                  <a:schemeClr val="tx1"/>
                </a:solidFill>
                <a:latin typeface="+mj-lt"/>
                <a:ea typeface="+mj-ea"/>
                <a:cs typeface="+mj-cs"/>
              </a:rPr>
              <a:t>Woke… older than you think</a:t>
            </a:r>
          </a:p>
        </p:txBody>
      </p:sp>
      <p:grpSp>
        <p:nvGrpSpPr>
          <p:cNvPr id="20" name="Group 19">
            <a:extLst>
              <a:ext uri="{FF2B5EF4-FFF2-40B4-BE49-F238E27FC236}">
                <a16:creationId xmlns:a16="http://schemas.microsoft.com/office/drawing/2014/main" id="{8D4A50DE-FA8B-E462-0A25-1485F0471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21" name="Rectangle 20">
              <a:extLst>
                <a:ext uri="{FF2B5EF4-FFF2-40B4-BE49-F238E27FC236}">
                  <a16:creationId xmlns:a16="http://schemas.microsoft.com/office/drawing/2014/main" id="{3238042B-E057-0EBF-33B3-F11EC571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786B6C-268E-0B05-1F09-4C3577A12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ontent Placeholder 2">
            <a:extLst>
              <a:ext uri="{FF2B5EF4-FFF2-40B4-BE49-F238E27FC236}">
                <a16:creationId xmlns:a16="http://schemas.microsoft.com/office/drawing/2014/main" id="{EB293939-FF09-2B52-D2D5-A1C8D4D64FA8}"/>
              </a:ext>
            </a:extLst>
          </p:cNvPr>
          <p:cNvGraphicFramePr>
            <a:graphicFrameLocks noGrp="1"/>
          </p:cNvGraphicFramePr>
          <p:nvPr>
            <p:ph idx="1"/>
            <p:extLst>
              <p:ext uri="{D42A27DB-BD31-4B8C-83A1-F6EECF244321}">
                <p14:modId xmlns:p14="http://schemas.microsoft.com/office/powerpoint/2010/main" val="624289134"/>
              </p:ext>
            </p:extLst>
          </p:nvPr>
        </p:nvGraphicFramePr>
        <p:xfrm>
          <a:off x="141017" y="849984"/>
          <a:ext cx="8910461" cy="311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AD66CA63-C903-19F1-AB78-0811CC5017F7}"/>
              </a:ext>
            </a:extLst>
          </p:cNvPr>
          <p:cNvGraphicFramePr>
            <a:graphicFrameLocks/>
          </p:cNvGraphicFramePr>
          <p:nvPr/>
        </p:nvGraphicFramePr>
        <p:xfrm>
          <a:off x="272731" y="3664974"/>
          <a:ext cx="8598537" cy="25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21DFAE3A-9DCE-C2FD-3BA7-5243D8C517EA}"/>
              </a:ext>
            </a:extLst>
          </p:cNvPr>
          <p:cNvPicPr>
            <a:picLocks noChangeAspect="1"/>
          </p:cNvPicPr>
          <p:nvPr/>
        </p:nvPicPr>
        <p:blipFill rotWithShape="1">
          <a:blip r:embed="rId13"/>
          <a:srcRect t="2363" r="-2" b="-2"/>
          <a:stretch/>
        </p:blipFill>
        <p:spPr>
          <a:xfrm>
            <a:off x="7430610" y="1145219"/>
            <a:ext cx="762996" cy="1168579"/>
          </a:xfrm>
          <a:prstGeom prst="rect">
            <a:avLst/>
          </a:prstGeom>
        </p:spPr>
      </p:pic>
      <p:pic>
        <p:nvPicPr>
          <p:cNvPr id="6" name="Picture 5">
            <a:extLst>
              <a:ext uri="{FF2B5EF4-FFF2-40B4-BE49-F238E27FC236}">
                <a16:creationId xmlns:a16="http://schemas.microsoft.com/office/drawing/2014/main" id="{329DE9D5-161E-CE4B-373F-674DE26A889B}"/>
              </a:ext>
            </a:extLst>
          </p:cNvPr>
          <p:cNvPicPr>
            <a:picLocks noChangeAspect="1"/>
          </p:cNvPicPr>
          <p:nvPr/>
        </p:nvPicPr>
        <p:blipFill rotWithShape="1">
          <a:blip r:embed="rId14"/>
          <a:srcRect r="12412" b="5"/>
          <a:stretch/>
        </p:blipFill>
        <p:spPr>
          <a:xfrm>
            <a:off x="6314209" y="2456721"/>
            <a:ext cx="755774" cy="1158167"/>
          </a:xfrm>
          <a:prstGeom prst="rect">
            <a:avLst/>
          </a:prstGeom>
        </p:spPr>
      </p:pic>
      <p:pic>
        <p:nvPicPr>
          <p:cNvPr id="8" name="Picture 7">
            <a:extLst>
              <a:ext uri="{FF2B5EF4-FFF2-40B4-BE49-F238E27FC236}">
                <a16:creationId xmlns:a16="http://schemas.microsoft.com/office/drawing/2014/main" id="{C8AE1845-4BB0-A1E3-8CA7-299F973DDBBB}"/>
              </a:ext>
            </a:extLst>
          </p:cNvPr>
          <p:cNvPicPr>
            <a:picLocks noChangeAspect="1"/>
          </p:cNvPicPr>
          <p:nvPr/>
        </p:nvPicPr>
        <p:blipFill rotWithShape="1">
          <a:blip r:embed="rId15"/>
          <a:srcRect r="-3" b="227"/>
          <a:stretch/>
        </p:blipFill>
        <p:spPr>
          <a:xfrm>
            <a:off x="1455939" y="5019929"/>
            <a:ext cx="923278" cy="1406337"/>
          </a:xfrm>
          <a:prstGeom prst="rect">
            <a:avLst/>
          </a:prstGeom>
        </p:spPr>
      </p:pic>
      <p:pic>
        <p:nvPicPr>
          <p:cNvPr id="3074" name="Picture 2" descr="Cover art for Master Teacher by Erykah Badu">
            <a:extLst>
              <a:ext uri="{FF2B5EF4-FFF2-40B4-BE49-F238E27FC236}">
                <a16:creationId xmlns:a16="http://schemas.microsoft.com/office/drawing/2014/main" id="{ED9A2B16-9780-16F7-507D-CFC349E065D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64978" y="3683185"/>
            <a:ext cx="1027624" cy="10276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ted Mine Workers of America: History &amp; Purpose | Study.com">
            <a:extLst>
              <a:ext uri="{FF2B5EF4-FFF2-40B4-BE49-F238E27FC236}">
                <a16:creationId xmlns:a16="http://schemas.microsoft.com/office/drawing/2014/main" id="{519E3CB8-AE5E-E191-7EAA-5A908990DCE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41175" y="1305017"/>
            <a:ext cx="1302854" cy="10087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7F513E-6A94-0E36-2308-9F11A8C59E4B}"/>
              </a:ext>
            </a:extLst>
          </p:cNvPr>
          <p:cNvSpPr txBox="1"/>
          <p:nvPr/>
        </p:nvSpPr>
        <p:spPr>
          <a:xfrm>
            <a:off x="26633" y="3683186"/>
            <a:ext cx="4517396" cy="1336744"/>
          </a:xfrm>
          <a:prstGeom prst="rect">
            <a:avLst/>
          </a:prstGeom>
          <a:solidFill>
            <a:schemeClr val="bg1"/>
          </a:solidFill>
        </p:spPr>
        <p:txBody>
          <a:bodyPr wrap="square" rtlCol="0">
            <a:spAutoFit/>
          </a:bodyPr>
          <a:lstStyle/>
          <a:p>
            <a:endParaRPr lang="en-NZ" dirty="0"/>
          </a:p>
        </p:txBody>
      </p:sp>
      <p:sp>
        <p:nvSpPr>
          <p:cNvPr id="9" name="TextBox 8">
            <a:extLst>
              <a:ext uri="{FF2B5EF4-FFF2-40B4-BE49-F238E27FC236}">
                <a16:creationId xmlns:a16="http://schemas.microsoft.com/office/drawing/2014/main" id="{A3E28D1B-2A8C-6760-CB23-2BEB1D3DBFED}"/>
              </a:ext>
            </a:extLst>
          </p:cNvPr>
          <p:cNvSpPr txBox="1"/>
          <p:nvPr/>
        </p:nvSpPr>
        <p:spPr>
          <a:xfrm>
            <a:off x="4539056" y="3856032"/>
            <a:ext cx="4517396" cy="1336744"/>
          </a:xfrm>
          <a:prstGeom prst="rect">
            <a:avLst/>
          </a:prstGeom>
          <a:solidFill>
            <a:schemeClr val="bg1"/>
          </a:solidFill>
        </p:spPr>
        <p:txBody>
          <a:bodyPr wrap="square" rtlCol="0">
            <a:spAutoFit/>
          </a:bodyPr>
          <a:lstStyle/>
          <a:p>
            <a:endParaRPr lang="en-NZ" dirty="0"/>
          </a:p>
        </p:txBody>
      </p:sp>
      <p:sp>
        <p:nvSpPr>
          <p:cNvPr id="11" name="TextBox 10">
            <a:extLst>
              <a:ext uri="{FF2B5EF4-FFF2-40B4-BE49-F238E27FC236}">
                <a16:creationId xmlns:a16="http://schemas.microsoft.com/office/drawing/2014/main" id="{4B9696EC-AA66-F6B0-1CA4-14C06E8975B7}"/>
              </a:ext>
            </a:extLst>
          </p:cNvPr>
          <p:cNvSpPr txBox="1"/>
          <p:nvPr/>
        </p:nvSpPr>
        <p:spPr>
          <a:xfrm>
            <a:off x="1441419" y="5000274"/>
            <a:ext cx="4872789" cy="1406337"/>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209257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F4C6-1D5C-DA9A-5662-C6757DFD37E2}"/>
              </a:ext>
            </a:extLst>
          </p:cNvPr>
          <p:cNvSpPr>
            <a:spLocks noGrp="1"/>
          </p:cNvSpPr>
          <p:nvPr>
            <p:ph type="title"/>
          </p:nvPr>
        </p:nvSpPr>
        <p:spPr/>
        <p:txBody>
          <a:bodyPr/>
          <a:lstStyle/>
          <a:p>
            <a:r>
              <a:rPr lang="en-NZ" dirty="0"/>
              <a:t>Data &amp; methods</a:t>
            </a:r>
          </a:p>
        </p:txBody>
      </p:sp>
      <p:sp>
        <p:nvSpPr>
          <p:cNvPr id="3" name="Content Placeholder 2">
            <a:extLst>
              <a:ext uri="{FF2B5EF4-FFF2-40B4-BE49-F238E27FC236}">
                <a16:creationId xmlns:a16="http://schemas.microsoft.com/office/drawing/2014/main" id="{83BDDF79-840A-781F-CB67-919AD3BF4A8E}"/>
              </a:ext>
            </a:extLst>
          </p:cNvPr>
          <p:cNvSpPr>
            <a:spLocks noGrp="1"/>
          </p:cNvSpPr>
          <p:nvPr>
            <p:ph idx="1"/>
          </p:nvPr>
        </p:nvSpPr>
        <p:spPr>
          <a:xfrm>
            <a:off x="446943" y="1460499"/>
            <a:ext cx="8510626" cy="2694251"/>
          </a:xfrm>
        </p:spPr>
        <p:txBody>
          <a:bodyPr/>
          <a:lstStyle/>
          <a:p>
            <a:pPr marL="0" indent="0">
              <a:buNone/>
            </a:pPr>
            <a:r>
              <a:rPr lang="en-NZ" dirty="0"/>
              <a:t>Twitter (now X) between</a:t>
            </a:r>
          </a:p>
          <a:p>
            <a:pPr marL="0" indent="0">
              <a:buNone/>
            </a:pPr>
            <a:r>
              <a:rPr lang="en-NZ" dirty="0"/>
              <a:t>1 January 2012 – 1 December 2022</a:t>
            </a:r>
          </a:p>
          <a:p>
            <a:pPr marL="0" indent="0">
              <a:buNone/>
            </a:pPr>
            <a:r>
              <a:rPr lang="en-NZ" dirty="0"/>
              <a:t>All instances of </a:t>
            </a:r>
            <a:r>
              <a:rPr lang="en-NZ" sz="3200" b="0" u="none" strike="noStrike" baseline="0" dirty="0">
                <a:solidFill>
                  <a:srgbClr val="00B0F0"/>
                </a:solidFill>
                <a:latin typeface="Charis SIL"/>
              </a:rPr>
              <a:t>#wokeasfuck</a:t>
            </a:r>
            <a:r>
              <a:rPr lang="en-NZ" sz="3200" dirty="0">
                <a:solidFill>
                  <a:srgbClr val="00B0F0"/>
                </a:solidFill>
              </a:rPr>
              <a:t> </a:t>
            </a:r>
            <a:r>
              <a:rPr lang="en-NZ" dirty="0"/>
              <a:t>and variants of it (Python code + Twitter API)</a:t>
            </a:r>
          </a:p>
        </p:txBody>
      </p:sp>
      <p:sp>
        <p:nvSpPr>
          <p:cNvPr id="4" name="TextBox 3">
            <a:extLst>
              <a:ext uri="{FF2B5EF4-FFF2-40B4-BE49-F238E27FC236}">
                <a16:creationId xmlns:a16="http://schemas.microsoft.com/office/drawing/2014/main" id="{0C60B2C7-F266-F352-A9BA-A01C00963CA3}"/>
              </a:ext>
            </a:extLst>
          </p:cNvPr>
          <p:cNvSpPr txBox="1"/>
          <p:nvPr/>
        </p:nvSpPr>
        <p:spPr>
          <a:xfrm>
            <a:off x="329956" y="4656310"/>
            <a:ext cx="4216893" cy="923330"/>
          </a:xfrm>
          <a:prstGeom prst="rect">
            <a:avLst/>
          </a:prstGeom>
          <a:noFill/>
        </p:spPr>
        <p:txBody>
          <a:bodyPr wrap="square" rtlCol="0">
            <a:spAutoFit/>
          </a:bodyPr>
          <a:lstStyle/>
          <a:p>
            <a:r>
              <a:rPr lang="en-NZ" sz="1800" b="0" i="0" u="none" strike="noStrike" baseline="0" dirty="0">
                <a:solidFill>
                  <a:srgbClr val="000000"/>
                </a:solidFill>
                <a:latin typeface="Charis SIL"/>
              </a:rPr>
              <a:t>38,123 tweets </a:t>
            </a:r>
          </a:p>
          <a:p>
            <a:r>
              <a:rPr lang="en-NZ" sz="1800" b="0" i="0" u="none" strike="noStrike" baseline="0" dirty="0">
                <a:solidFill>
                  <a:srgbClr val="000000"/>
                </a:solidFill>
                <a:latin typeface="Charis SIL"/>
              </a:rPr>
              <a:t>16,574 users </a:t>
            </a:r>
          </a:p>
          <a:p>
            <a:r>
              <a:rPr lang="en-NZ" sz="1800" b="0" i="0" u="none" strike="noStrike" baseline="0" dirty="0">
                <a:solidFill>
                  <a:srgbClr val="000000"/>
                </a:solidFill>
                <a:latin typeface="Charis SIL"/>
              </a:rPr>
              <a:t>1,006,179 words</a:t>
            </a:r>
            <a:endParaRPr lang="en-NZ" dirty="0"/>
          </a:p>
        </p:txBody>
      </p:sp>
      <p:grpSp>
        <p:nvGrpSpPr>
          <p:cNvPr id="7" name="Group 6">
            <a:extLst>
              <a:ext uri="{FF2B5EF4-FFF2-40B4-BE49-F238E27FC236}">
                <a16:creationId xmlns:a16="http://schemas.microsoft.com/office/drawing/2014/main" id="{56E51734-3495-965B-B44E-C69D2B7A0A59}"/>
              </a:ext>
            </a:extLst>
          </p:cNvPr>
          <p:cNvGrpSpPr/>
          <p:nvPr/>
        </p:nvGrpSpPr>
        <p:grpSpPr>
          <a:xfrm>
            <a:off x="1688239" y="4366810"/>
            <a:ext cx="3417903" cy="1589103"/>
            <a:chOff x="1997476" y="4323425"/>
            <a:chExt cx="3417903" cy="1589103"/>
          </a:xfrm>
        </p:grpSpPr>
        <p:sp>
          <p:nvSpPr>
            <p:cNvPr id="5" name="TextBox 4">
              <a:extLst>
                <a:ext uri="{FF2B5EF4-FFF2-40B4-BE49-F238E27FC236}">
                  <a16:creationId xmlns:a16="http://schemas.microsoft.com/office/drawing/2014/main" id="{59E34CDB-D6E5-10E2-AAF0-834260AC44CC}"/>
                </a:ext>
              </a:extLst>
            </p:cNvPr>
            <p:cNvSpPr txBox="1"/>
            <p:nvPr/>
          </p:nvSpPr>
          <p:spPr>
            <a:xfrm>
              <a:off x="2778711" y="4933310"/>
              <a:ext cx="2636668" cy="369332"/>
            </a:xfrm>
            <a:prstGeom prst="rect">
              <a:avLst/>
            </a:prstGeom>
            <a:noFill/>
          </p:spPr>
          <p:txBody>
            <a:bodyPr wrap="square" rtlCol="0">
              <a:spAutoFit/>
            </a:bodyPr>
            <a:lstStyle/>
            <a:p>
              <a:r>
                <a:rPr lang="en-NZ" sz="1800" b="0" i="1" u="none" strike="noStrike" baseline="0" dirty="0" err="1">
                  <a:solidFill>
                    <a:srgbClr val="000000"/>
                  </a:solidFill>
                  <a:latin typeface="Charis SIL"/>
                </a:rPr>
                <a:t>WokeAF</a:t>
              </a:r>
              <a:r>
                <a:rPr lang="en-NZ" sz="1800" b="0" i="1" u="none" strike="noStrike" baseline="0" dirty="0">
                  <a:solidFill>
                    <a:srgbClr val="000000"/>
                  </a:solidFill>
                  <a:latin typeface="Charis SIL"/>
                </a:rPr>
                <a:t> Twitter Corpus</a:t>
              </a:r>
              <a:endParaRPr lang="en-NZ" dirty="0"/>
            </a:p>
          </p:txBody>
        </p:sp>
        <p:sp>
          <p:nvSpPr>
            <p:cNvPr id="6" name="Right Brace 5">
              <a:extLst>
                <a:ext uri="{FF2B5EF4-FFF2-40B4-BE49-F238E27FC236}">
                  <a16:creationId xmlns:a16="http://schemas.microsoft.com/office/drawing/2014/main" id="{C12C499D-0B31-C4D0-F507-F8010C979B10}"/>
                </a:ext>
              </a:extLst>
            </p:cNvPr>
            <p:cNvSpPr/>
            <p:nvPr/>
          </p:nvSpPr>
          <p:spPr>
            <a:xfrm>
              <a:off x="1997476" y="4323425"/>
              <a:ext cx="781235" cy="15891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grpSp>
      <p:sp>
        <p:nvSpPr>
          <p:cNvPr id="8" name="TextBox 7">
            <a:extLst>
              <a:ext uri="{FF2B5EF4-FFF2-40B4-BE49-F238E27FC236}">
                <a16:creationId xmlns:a16="http://schemas.microsoft.com/office/drawing/2014/main" id="{26F5F034-BF41-A369-EE37-04FABBA5C70F}"/>
              </a:ext>
            </a:extLst>
          </p:cNvPr>
          <p:cNvSpPr txBox="1"/>
          <p:nvPr/>
        </p:nvSpPr>
        <p:spPr>
          <a:xfrm>
            <a:off x="4749553" y="4656310"/>
            <a:ext cx="1924975" cy="1200329"/>
          </a:xfrm>
          <a:prstGeom prst="rect">
            <a:avLst/>
          </a:prstGeom>
          <a:noFill/>
        </p:spPr>
        <p:txBody>
          <a:bodyPr wrap="square" rtlCol="0">
            <a:spAutoFit/>
          </a:bodyPr>
          <a:lstStyle/>
          <a:p>
            <a:r>
              <a:rPr lang="en-NZ" dirty="0"/>
              <a:t>50 tweets/year = 550 tweets</a:t>
            </a:r>
          </a:p>
          <a:p>
            <a:r>
              <a:rPr lang="en-NZ" dirty="0"/>
              <a:t>357 users</a:t>
            </a:r>
          </a:p>
          <a:p>
            <a:r>
              <a:rPr lang="en-NZ" dirty="0"/>
              <a:t>12,237 words</a:t>
            </a:r>
          </a:p>
        </p:txBody>
      </p:sp>
      <p:grpSp>
        <p:nvGrpSpPr>
          <p:cNvPr id="9" name="Group 8">
            <a:extLst>
              <a:ext uri="{FF2B5EF4-FFF2-40B4-BE49-F238E27FC236}">
                <a16:creationId xmlns:a16="http://schemas.microsoft.com/office/drawing/2014/main" id="{686D6DC6-62E8-A4A5-7E01-AC68F2F145F2}"/>
              </a:ext>
            </a:extLst>
          </p:cNvPr>
          <p:cNvGrpSpPr/>
          <p:nvPr/>
        </p:nvGrpSpPr>
        <p:grpSpPr>
          <a:xfrm>
            <a:off x="6046718" y="4366810"/>
            <a:ext cx="3417903" cy="1589103"/>
            <a:chOff x="1997476" y="4323425"/>
            <a:chExt cx="3417903" cy="1589103"/>
          </a:xfrm>
        </p:grpSpPr>
        <p:sp>
          <p:nvSpPr>
            <p:cNvPr id="10" name="TextBox 9">
              <a:extLst>
                <a:ext uri="{FF2B5EF4-FFF2-40B4-BE49-F238E27FC236}">
                  <a16:creationId xmlns:a16="http://schemas.microsoft.com/office/drawing/2014/main" id="{418EDC27-4223-27B1-03E1-E203A40AD7FB}"/>
                </a:ext>
              </a:extLst>
            </p:cNvPr>
            <p:cNvSpPr txBox="1"/>
            <p:nvPr/>
          </p:nvSpPr>
          <p:spPr>
            <a:xfrm>
              <a:off x="2778711" y="4933310"/>
              <a:ext cx="2636668" cy="369332"/>
            </a:xfrm>
            <a:prstGeom prst="rect">
              <a:avLst/>
            </a:prstGeom>
            <a:noFill/>
          </p:spPr>
          <p:txBody>
            <a:bodyPr wrap="square" rtlCol="0">
              <a:spAutoFit/>
            </a:bodyPr>
            <a:lstStyle/>
            <a:p>
              <a:r>
                <a:rPr lang="en-NZ" sz="1800" b="0" i="1" u="none" strike="noStrike" baseline="0" dirty="0" err="1">
                  <a:solidFill>
                    <a:srgbClr val="000000"/>
                  </a:solidFill>
                  <a:latin typeface="Charis SIL"/>
                </a:rPr>
                <a:t>WokeAF</a:t>
              </a:r>
              <a:r>
                <a:rPr lang="en-NZ" sz="1800" b="0" i="1" u="none" strike="noStrike" baseline="0" dirty="0">
                  <a:solidFill>
                    <a:srgbClr val="000000"/>
                  </a:solidFill>
                  <a:latin typeface="Charis SIL"/>
                </a:rPr>
                <a:t> Sub-corpus</a:t>
              </a:r>
              <a:endParaRPr lang="en-NZ" dirty="0"/>
            </a:p>
          </p:txBody>
        </p:sp>
        <p:sp>
          <p:nvSpPr>
            <p:cNvPr id="11" name="Right Brace 10">
              <a:extLst>
                <a:ext uri="{FF2B5EF4-FFF2-40B4-BE49-F238E27FC236}">
                  <a16:creationId xmlns:a16="http://schemas.microsoft.com/office/drawing/2014/main" id="{9CBA920F-8C19-00AA-0A85-FAC59A9AD522}"/>
                </a:ext>
              </a:extLst>
            </p:cNvPr>
            <p:cNvSpPr/>
            <p:nvPr/>
          </p:nvSpPr>
          <p:spPr>
            <a:xfrm>
              <a:off x="1997476" y="4323425"/>
              <a:ext cx="781235" cy="15891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grpSp>
    </p:spTree>
    <p:extLst>
      <p:ext uri="{BB962C8B-B14F-4D97-AF65-F5344CB8AC3E}">
        <p14:creationId xmlns:p14="http://schemas.microsoft.com/office/powerpoint/2010/main" val="59457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urn X back to Twitter – how to revert to the old app icon ...">
            <a:extLst>
              <a:ext uri="{FF2B5EF4-FFF2-40B4-BE49-F238E27FC236}">
                <a16:creationId xmlns:a16="http://schemas.microsoft.com/office/drawing/2014/main" id="{C2F550F0-B64F-1324-3696-46C111F71B2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177" r="-5" b="4880"/>
          <a:stretch/>
        </p:blipFill>
        <p:spPr bwMode="auto">
          <a:xfrm>
            <a:off x="269535" y="150769"/>
            <a:ext cx="1862385" cy="1660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with a line and a line&#10;&#10;Description automatically generated with medium confidence">
            <a:extLst>
              <a:ext uri="{FF2B5EF4-FFF2-40B4-BE49-F238E27FC236}">
                <a16:creationId xmlns:a16="http://schemas.microsoft.com/office/drawing/2014/main" id="{106B4F0F-5605-179A-725F-783318772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599" y="2100243"/>
            <a:ext cx="6804866" cy="4253039"/>
          </a:xfrm>
          <a:prstGeom prst="rect">
            <a:avLst/>
          </a:prstGeom>
        </p:spPr>
      </p:pic>
    </p:spTree>
    <p:extLst>
      <p:ext uri="{BB962C8B-B14F-4D97-AF65-F5344CB8AC3E}">
        <p14:creationId xmlns:p14="http://schemas.microsoft.com/office/powerpoint/2010/main" val="163979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a:xfrm>
            <a:off x="6705700" y="949912"/>
            <a:ext cx="2145337" cy="1002323"/>
          </a:xfrm>
        </p:spPr>
        <p:txBody>
          <a:bodyPr/>
          <a:lstStyle/>
          <a:p>
            <a:r>
              <a:rPr lang="en-NZ" dirty="0"/>
              <a:t>Meanings</a:t>
            </a:r>
          </a:p>
        </p:txBody>
      </p:sp>
      <p:graphicFrame>
        <p:nvGraphicFramePr>
          <p:cNvPr id="8" name="Table 7">
            <a:extLst>
              <a:ext uri="{FF2B5EF4-FFF2-40B4-BE49-F238E27FC236}">
                <a16:creationId xmlns:a16="http://schemas.microsoft.com/office/drawing/2014/main" id="{2377F8FD-94C8-943F-3234-CB15A8D9987D}"/>
              </a:ext>
            </a:extLst>
          </p:cNvPr>
          <p:cNvGraphicFramePr>
            <a:graphicFrameLocks noGrp="1"/>
          </p:cNvGraphicFramePr>
          <p:nvPr>
            <p:extLst>
              <p:ext uri="{D42A27DB-BD31-4B8C-83A1-F6EECF244321}">
                <p14:modId xmlns:p14="http://schemas.microsoft.com/office/powerpoint/2010/main" val="3834178518"/>
              </p:ext>
            </p:extLst>
          </p:nvPr>
        </p:nvGraphicFramePr>
        <p:xfrm>
          <a:off x="369447" y="119104"/>
          <a:ext cx="5827167" cy="5837813"/>
        </p:xfrm>
        <a:graphic>
          <a:graphicData uri="http://schemas.openxmlformats.org/drawingml/2006/table">
            <a:tbl>
              <a:tblPr firstRow="1" firstCol="1" bandRow="1">
                <a:tableStyleId>{5C22544A-7EE6-4342-B048-85BDC9FD1C3A}</a:tableStyleId>
              </a:tblPr>
              <a:tblGrid>
                <a:gridCol w="1279701">
                  <a:extLst>
                    <a:ext uri="{9D8B030D-6E8A-4147-A177-3AD203B41FA5}">
                      <a16:colId xmlns:a16="http://schemas.microsoft.com/office/drawing/2014/main" val="296357132"/>
                    </a:ext>
                  </a:extLst>
                </a:gridCol>
                <a:gridCol w="1924077">
                  <a:extLst>
                    <a:ext uri="{9D8B030D-6E8A-4147-A177-3AD203B41FA5}">
                      <a16:colId xmlns:a16="http://schemas.microsoft.com/office/drawing/2014/main" val="3995856580"/>
                    </a:ext>
                  </a:extLst>
                </a:gridCol>
                <a:gridCol w="2623389">
                  <a:extLst>
                    <a:ext uri="{9D8B030D-6E8A-4147-A177-3AD203B41FA5}">
                      <a16:colId xmlns:a16="http://schemas.microsoft.com/office/drawing/2014/main" val="2069788883"/>
                    </a:ext>
                  </a:extLst>
                </a:gridCol>
              </a:tblGrid>
              <a:tr h="284483">
                <a:tc>
                  <a:txBody>
                    <a:bodyPr/>
                    <a:lstStyle/>
                    <a:p>
                      <a:pPr algn="just">
                        <a:lnSpc>
                          <a:spcPct val="115000"/>
                        </a:lnSpc>
                        <a:spcAft>
                          <a:spcPts val="800"/>
                        </a:spcAft>
                      </a:pPr>
                      <a:r>
                        <a:rPr lang="en-GB" sz="1400" kern="100" dirty="0">
                          <a:solidFill>
                            <a:schemeClr val="tx1"/>
                          </a:solidFill>
                          <a:effectLst/>
                        </a:rPr>
                        <a:t>Use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Description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Example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47629228"/>
                  </a:ext>
                </a:extLst>
              </a:tr>
              <a:tr h="2862639">
                <a:tc>
                  <a:txBody>
                    <a:bodyPr/>
                    <a:lstStyle/>
                    <a:p>
                      <a:pPr>
                        <a:lnSpc>
                          <a:spcPct val="115000"/>
                        </a:lnSpc>
                        <a:spcAft>
                          <a:spcPts val="800"/>
                        </a:spcAft>
                      </a:pPr>
                      <a:r>
                        <a:rPr lang="en-GB" sz="1400" kern="100" dirty="0">
                          <a:solidFill>
                            <a:schemeClr val="tx1"/>
                          </a:solidFill>
                          <a:effectLst/>
                        </a:rPr>
                        <a:t>(1) Proper noun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Referencing either the WOKE AF Daily podcast with Danielle Moodie, the artist Snow </a:t>
                      </a:r>
                      <a:r>
                        <a:rPr lang="en-GB" sz="1400" kern="100" dirty="0" err="1">
                          <a:effectLst/>
                        </a:rPr>
                        <a:t>Tha</a:t>
                      </a:r>
                      <a:r>
                        <a:rPr lang="en-GB" sz="1400" kern="100" dirty="0">
                          <a:effectLst/>
                        </a:rPr>
                        <a:t> Product (including her song Snooze [Woke], her YouTube channel Woke TV and clothing line Woke Apparel), or an event (for example, the WOKE AF comedy show)</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@XXX @SnowThaProduct </a:t>
                      </a:r>
                      <a:r>
                        <a:rPr lang="en-US" sz="1400" kern="100" dirty="0" err="1">
                          <a:effectLst/>
                        </a:rPr>
                        <a:t>haha</a:t>
                      </a:r>
                      <a:r>
                        <a:rPr lang="en-US" sz="1400" kern="100" dirty="0">
                          <a:effectLst/>
                        </a:rPr>
                        <a:t> she killed it brought it back to life then killed it AGAIN!!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538713261"/>
                  </a:ext>
                </a:extLst>
              </a:tr>
              <a:tr h="888929">
                <a:tc>
                  <a:txBody>
                    <a:bodyPr/>
                    <a:lstStyle/>
                    <a:p>
                      <a:pPr>
                        <a:lnSpc>
                          <a:spcPct val="115000"/>
                        </a:lnSpc>
                        <a:spcAft>
                          <a:spcPts val="800"/>
                        </a:spcAft>
                      </a:pPr>
                      <a:r>
                        <a:rPr lang="en-GB" sz="1400" kern="100">
                          <a:solidFill>
                            <a:schemeClr val="tx1"/>
                          </a:solidFill>
                          <a:effectLst/>
                        </a:rPr>
                        <a:t>(2) Criticising anti-woke</a:t>
                      </a:r>
                      <a:endParaRPr lang="en-NZ"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Critical of group being not 'woke' and unaware, or stuck in old principles</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NZ" sz="1400" kern="100" dirty="0">
                          <a:effectLst/>
                        </a:rPr>
                        <a:t>It's unconscionable that some people might not already know this. #wokeaf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3494768764"/>
                  </a:ext>
                </a:extLst>
              </a:tr>
              <a:tr h="770166">
                <a:tc>
                  <a:txBody>
                    <a:bodyPr/>
                    <a:lstStyle/>
                    <a:p>
                      <a:pPr>
                        <a:lnSpc>
                          <a:spcPct val="115000"/>
                        </a:lnSpc>
                        <a:spcAft>
                          <a:spcPts val="800"/>
                        </a:spcAft>
                      </a:pPr>
                      <a:r>
                        <a:rPr lang="en-GB" sz="1400" kern="100" dirty="0">
                          <a:solidFill>
                            <a:schemeClr val="tx1"/>
                          </a:solidFill>
                          <a:effectLst/>
                        </a:rPr>
                        <a:t>(3) Criticising woke culture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Critical of woke culture or views associated with it</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NZ" sz="1400" kern="100" dirty="0">
                          <a:effectLst/>
                        </a:rPr>
                        <a:t>#WokeAF #Democrats are offended over EVERYTHING.  #ClownWorld 🤡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728005020"/>
                  </a:ext>
                </a:extLst>
              </a:tr>
              <a:tr h="1031596">
                <a:tc>
                  <a:txBody>
                    <a:bodyPr/>
                    <a:lstStyle/>
                    <a:p>
                      <a:pPr>
                        <a:lnSpc>
                          <a:spcPct val="115000"/>
                        </a:lnSpc>
                        <a:spcAft>
                          <a:spcPts val="800"/>
                        </a:spcAft>
                      </a:pPr>
                      <a:r>
                        <a:rPr lang="en-GB" sz="1400" kern="100" dirty="0">
                          <a:solidFill>
                            <a:schemeClr val="tx1"/>
                          </a:solidFill>
                          <a:effectLst/>
                        </a:rPr>
                        <a:t>(4) Conspiracy theory</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Hashtag is used alongside conspiracy-type messaging</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Straight up mockery from those 2 knowing in reality they really are men. #flatearth #WokeAF #woke #AWAKE..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447503083"/>
                  </a:ext>
                </a:extLst>
              </a:tr>
            </a:tbl>
          </a:graphicData>
        </a:graphic>
      </p:graphicFrame>
    </p:spTree>
    <p:extLst>
      <p:ext uri="{BB962C8B-B14F-4D97-AF65-F5344CB8AC3E}">
        <p14:creationId xmlns:p14="http://schemas.microsoft.com/office/powerpoint/2010/main" val="37673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a:xfrm>
            <a:off x="6705700" y="949912"/>
            <a:ext cx="2145337" cy="1002323"/>
          </a:xfrm>
        </p:spPr>
        <p:txBody>
          <a:bodyPr/>
          <a:lstStyle/>
          <a:p>
            <a:r>
              <a:rPr lang="en-NZ" dirty="0"/>
              <a:t>Meanings</a:t>
            </a:r>
          </a:p>
        </p:txBody>
      </p:sp>
      <p:graphicFrame>
        <p:nvGraphicFramePr>
          <p:cNvPr id="8" name="Table 7">
            <a:extLst>
              <a:ext uri="{FF2B5EF4-FFF2-40B4-BE49-F238E27FC236}">
                <a16:creationId xmlns:a16="http://schemas.microsoft.com/office/drawing/2014/main" id="{2377F8FD-94C8-943F-3234-CB15A8D9987D}"/>
              </a:ext>
            </a:extLst>
          </p:cNvPr>
          <p:cNvGraphicFramePr>
            <a:graphicFrameLocks noGrp="1"/>
          </p:cNvGraphicFramePr>
          <p:nvPr>
            <p:extLst>
              <p:ext uri="{D42A27DB-BD31-4B8C-83A1-F6EECF244321}">
                <p14:modId xmlns:p14="http://schemas.microsoft.com/office/powerpoint/2010/main" val="1962975121"/>
              </p:ext>
            </p:extLst>
          </p:nvPr>
        </p:nvGraphicFramePr>
        <p:xfrm>
          <a:off x="449345" y="856269"/>
          <a:ext cx="6102375" cy="5382791"/>
        </p:xfrm>
        <a:graphic>
          <a:graphicData uri="http://schemas.openxmlformats.org/drawingml/2006/table">
            <a:tbl>
              <a:tblPr firstRow="1" firstCol="1" bandRow="1">
                <a:tableStyleId>{5C22544A-7EE6-4342-B048-85BDC9FD1C3A}</a:tableStyleId>
              </a:tblPr>
              <a:tblGrid>
                <a:gridCol w="1601397">
                  <a:extLst>
                    <a:ext uri="{9D8B030D-6E8A-4147-A177-3AD203B41FA5}">
                      <a16:colId xmlns:a16="http://schemas.microsoft.com/office/drawing/2014/main" val="296357132"/>
                    </a:ext>
                  </a:extLst>
                </a:gridCol>
                <a:gridCol w="1753691">
                  <a:extLst>
                    <a:ext uri="{9D8B030D-6E8A-4147-A177-3AD203B41FA5}">
                      <a16:colId xmlns:a16="http://schemas.microsoft.com/office/drawing/2014/main" val="3995856580"/>
                    </a:ext>
                  </a:extLst>
                </a:gridCol>
                <a:gridCol w="2747287">
                  <a:extLst>
                    <a:ext uri="{9D8B030D-6E8A-4147-A177-3AD203B41FA5}">
                      <a16:colId xmlns:a16="http://schemas.microsoft.com/office/drawing/2014/main" val="2069788883"/>
                    </a:ext>
                  </a:extLst>
                </a:gridCol>
              </a:tblGrid>
              <a:tr h="256161">
                <a:tc>
                  <a:txBody>
                    <a:bodyPr/>
                    <a:lstStyle/>
                    <a:p>
                      <a:pPr algn="just">
                        <a:lnSpc>
                          <a:spcPct val="115000"/>
                        </a:lnSpc>
                        <a:spcAft>
                          <a:spcPts val="800"/>
                        </a:spcAft>
                      </a:pPr>
                      <a:r>
                        <a:rPr lang="en-GB" sz="1400" kern="100" dirty="0">
                          <a:solidFill>
                            <a:schemeClr val="tx1"/>
                          </a:solidFill>
                          <a:effectLst/>
                        </a:rPr>
                        <a:t>Use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Description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Example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47629228"/>
                  </a:ext>
                </a:extLst>
              </a:tr>
              <a:tr h="1889054">
                <a:tc>
                  <a:txBody>
                    <a:bodyPr/>
                    <a:lstStyle/>
                    <a:p>
                      <a:pPr>
                        <a:lnSpc>
                          <a:spcPct val="115000"/>
                        </a:lnSpc>
                        <a:spcAft>
                          <a:spcPts val="800"/>
                        </a:spcAft>
                      </a:pPr>
                      <a:r>
                        <a:rPr lang="en-GB" sz="1400" kern="100" dirty="0">
                          <a:solidFill>
                            <a:schemeClr val="tx1"/>
                          </a:solidFill>
                          <a:effectLst/>
                        </a:rPr>
                        <a:t>(5) Spiritual awakening</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Hashtag is used to describe spiritual awakening or to reference spirituality</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Today Is A New Day, Let Go Of Your Past And Remember Any Paon Your Feeling Is Only Temporary, But Your Happiness Is ETERNAL♥️🔮😊 - #SnowBoy❄ #twitterlove #worldpeace #nopain #LetsGrowTogether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087038371"/>
                  </a:ext>
                </a:extLst>
              </a:tr>
              <a:tr h="1072608">
                <a:tc>
                  <a:txBody>
                    <a:bodyPr/>
                    <a:lstStyle/>
                    <a:p>
                      <a:pPr>
                        <a:lnSpc>
                          <a:spcPct val="115000"/>
                        </a:lnSpc>
                        <a:spcAft>
                          <a:spcPts val="800"/>
                        </a:spcAft>
                      </a:pPr>
                      <a:r>
                        <a:rPr lang="en-GB" sz="1400" kern="100" dirty="0">
                          <a:solidFill>
                            <a:schemeClr val="tx1"/>
                          </a:solidFill>
                          <a:effectLst/>
                        </a:rPr>
                        <a:t>(6) ‘I’m aware’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User positions themself as woke</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a:effectLst/>
                        </a:rPr>
                        <a:t>Being #WokeAsFuck means that even in a room full of 'Black Consciousness', only a few of them will really SEE ME.</a:t>
                      </a:r>
                      <a:endParaRPr lang="en-NZ" sz="1400" kern="10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790368103"/>
                  </a:ext>
                </a:extLst>
              </a:tr>
              <a:tr h="528310">
                <a:tc>
                  <a:txBody>
                    <a:bodyPr/>
                    <a:lstStyle/>
                    <a:p>
                      <a:pPr>
                        <a:lnSpc>
                          <a:spcPct val="115000"/>
                        </a:lnSpc>
                        <a:spcAft>
                          <a:spcPts val="800"/>
                        </a:spcAft>
                      </a:pPr>
                      <a:r>
                        <a:rPr lang="en-GB" sz="1400" kern="100" dirty="0">
                          <a:solidFill>
                            <a:schemeClr val="tx1"/>
                          </a:solidFill>
                          <a:effectLst/>
                        </a:rPr>
                        <a:t>(7) Unable to sleep</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Someone who is very much awake, wide awake</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Look Like Ill Be Up All Night..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701704779"/>
                  </a:ext>
                </a:extLst>
              </a:tr>
              <a:tr h="1443290">
                <a:tc>
                  <a:txBody>
                    <a:bodyPr/>
                    <a:lstStyle/>
                    <a:p>
                      <a:pPr>
                        <a:lnSpc>
                          <a:spcPct val="115000"/>
                        </a:lnSpc>
                        <a:spcAft>
                          <a:spcPts val="800"/>
                        </a:spcAft>
                      </a:pPr>
                      <a:r>
                        <a:rPr lang="en-GB" sz="1400" kern="100" dirty="0">
                          <a:solidFill>
                            <a:schemeClr val="tx1"/>
                          </a:solidFill>
                          <a:effectLst/>
                        </a:rPr>
                        <a:t>(8) Clickbait</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a:effectLst/>
                        </a:rPr>
                        <a:t>Hashtag is not relevant to tweet content but is used a clickbait to attract attention</a:t>
                      </a:r>
                      <a:endParaRPr lang="en-NZ" sz="1400" kern="100">
                        <a:effectLst/>
                      </a:endParaRPr>
                    </a:p>
                    <a:p>
                      <a:pPr>
                        <a:lnSpc>
                          <a:spcPct val="107000"/>
                        </a:lnSpc>
                        <a:spcAft>
                          <a:spcPts val="800"/>
                        </a:spcAft>
                      </a:pPr>
                      <a:r>
                        <a:rPr lang="en-GB" sz="1400" kern="100">
                          <a:effectLst/>
                        </a:rPr>
                        <a:t> </a:t>
                      </a:r>
                      <a:endParaRPr lang="en-NZ" sz="1400" kern="10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Haven't posted in a bit.  #NBA #sportsbets #bettingpicks #WokeAF </a:t>
                      </a:r>
                      <a:endParaRPr lang="en-NZ" sz="1400" kern="100" dirty="0">
                        <a:effectLst/>
                      </a:endParaRPr>
                    </a:p>
                    <a:p>
                      <a:pPr>
                        <a:lnSpc>
                          <a:spcPct val="115000"/>
                        </a:lnSpc>
                        <a:spcAft>
                          <a:spcPts val="800"/>
                        </a:spcAft>
                      </a:pPr>
                      <a:r>
                        <a:rPr lang="en-US" sz="1400" kern="100" dirty="0">
                          <a:effectLst/>
                        </a:rPr>
                        <a:t>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969087678"/>
                  </a:ext>
                </a:extLst>
              </a:tr>
            </a:tbl>
          </a:graphicData>
        </a:graphic>
      </p:graphicFrame>
    </p:spTree>
    <p:extLst>
      <p:ext uri="{BB962C8B-B14F-4D97-AF65-F5344CB8AC3E}">
        <p14:creationId xmlns:p14="http://schemas.microsoft.com/office/powerpoint/2010/main" val="73318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p:txBody>
          <a:bodyPr/>
          <a:lstStyle/>
          <a:p>
            <a:r>
              <a:rPr lang="en-NZ" dirty="0"/>
              <a:t>Meanings – summary</a:t>
            </a:r>
          </a:p>
        </p:txBody>
      </p:sp>
      <p:pic>
        <p:nvPicPr>
          <p:cNvPr id="5" name="Picture 4">
            <a:extLst>
              <a:ext uri="{FF2B5EF4-FFF2-40B4-BE49-F238E27FC236}">
                <a16:creationId xmlns:a16="http://schemas.microsoft.com/office/drawing/2014/main" id="{D37BBBA9-5BC2-4013-6ECD-67FF0CDA7F67}"/>
              </a:ext>
            </a:extLst>
          </p:cNvPr>
          <p:cNvPicPr>
            <a:picLocks noChangeAspect="1"/>
          </p:cNvPicPr>
          <p:nvPr/>
        </p:nvPicPr>
        <p:blipFill>
          <a:blip r:embed="rId3"/>
          <a:stretch>
            <a:fillRect/>
          </a:stretch>
        </p:blipFill>
        <p:spPr>
          <a:xfrm>
            <a:off x="79899" y="2500719"/>
            <a:ext cx="9144000" cy="1856562"/>
          </a:xfrm>
          <a:prstGeom prst="rect">
            <a:avLst/>
          </a:prstGeom>
        </p:spPr>
      </p:pic>
    </p:spTree>
    <p:extLst>
      <p:ext uri="{BB962C8B-B14F-4D97-AF65-F5344CB8AC3E}">
        <p14:creationId xmlns:p14="http://schemas.microsoft.com/office/powerpoint/2010/main" val="823656295"/>
      </p:ext>
    </p:extLst>
  </p:cSld>
  <p:clrMapOvr>
    <a:masterClrMapping/>
  </p:clrMapOvr>
</p:sld>
</file>

<file path=ppt/theme/theme1.xml><?xml version="1.0" encoding="utf-8"?>
<a:theme xmlns:a="http://schemas.openxmlformats.org/drawingml/2006/main" name="Gap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UoW Blac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amilton Campu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auranga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auranga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uaranga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uaranga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UoW whi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UoW whi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Uow Re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809b38c4-3c90-46d6-b553-fe9761df79fc">DHF2UKP354UR-178051702-640330</_dlc_DocId>
    <_dlc_DocIdUrl xmlns="809b38c4-3c90-46d6-b553-fe9761df79fc">
      <Url>https://docshare.its.waikato.ac.nz/sites/Store/_layouts/15/DocIdRedir.aspx?ID=DHF2UKP354UR-178051702-640330</Url>
      <Description>DHF2UKP354UR-178051702-640330</Description>
    </_dlc_DocIdUrl>
    <IconOverlay xmlns="http://schemas.microsoft.com/sharepoint/v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AE2D7F6FAC7C848BE62386792F9F5F8" ma:contentTypeVersion="3" ma:contentTypeDescription="Create a new document." ma:contentTypeScope="" ma:versionID="8e06544fe9f127f8e1e00242d3aac8ef">
  <xsd:schema xmlns:xsd="http://www.w3.org/2001/XMLSchema" xmlns:xs="http://www.w3.org/2001/XMLSchema" xmlns:p="http://schemas.microsoft.com/office/2006/metadata/properties" xmlns:ns2="809b38c4-3c90-46d6-b553-fe9761df79fc" xmlns:ns3="http://schemas.microsoft.com/sharepoint/v4" targetNamespace="http://schemas.microsoft.com/office/2006/metadata/properties" ma:root="true" ma:fieldsID="4be8fcec4925271d6b76c48c0c49cb70" ns2:_="" ns3:_="">
    <xsd:import namespace="809b38c4-3c90-46d6-b553-fe9761df79fc"/>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9b38c4-3c90-46d6-b553-fe9761df79f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19CCFB-F870-4710-8982-6C2AE9DCF505}">
  <ds:schemaRefs>
    <ds:schemaRef ds:uri="http://schemas.microsoft.com/sharepoint/events"/>
  </ds:schemaRefs>
</ds:datastoreItem>
</file>

<file path=customXml/itemProps2.xml><?xml version="1.0" encoding="utf-8"?>
<ds:datastoreItem xmlns:ds="http://schemas.openxmlformats.org/officeDocument/2006/customXml" ds:itemID="{95F65863-C905-43BB-98D7-70C53EBD4973}">
  <ds:schemaRefs>
    <ds:schemaRef ds:uri="http://schemas.microsoft.com/office/2006/metadata/properties"/>
    <ds:schemaRef ds:uri="http://schemas.microsoft.com/office/infopath/2007/PartnerControls"/>
    <ds:schemaRef ds:uri="809b38c4-3c90-46d6-b553-fe9761df79fc"/>
    <ds:schemaRef ds:uri="http://schemas.microsoft.com/sharepoint/v4"/>
  </ds:schemaRefs>
</ds:datastoreItem>
</file>

<file path=customXml/itemProps3.xml><?xml version="1.0" encoding="utf-8"?>
<ds:datastoreItem xmlns:ds="http://schemas.openxmlformats.org/officeDocument/2006/customXml" ds:itemID="{8DF10744-831A-409B-917C-691FDD2E2119}">
  <ds:schemaRefs>
    <ds:schemaRef ds:uri="http://schemas.microsoft.com/sharepoint/v3/contenttype/forms"/>
  </ds:schemaRefs>
</ds:datastoreItem>
</file>

<file path=customXml/itemProps4.xml><?xml version="1.0" encoding="utf-8"?>
<ds:datastoreItem xmlns:ds="http://schemas.openxmlformats.org/officeDocument/2006/customXml" ds:itemID="{B42A2720-A921-4408-866A-B43C3CF8C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9b38c4-3c90-46d6-b553-fe9761df79f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5338</TotalTime>
  <Words>1439</Words>
  <Application>Microsoft Office PowerPoint</Application>
  <PresentationFormat>On-screen Show (4:3)</PresentationFormat>
  <Paragraphs>169</Paragraphs>
  <Slides>19</Slides>
  <Notes>13</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19</vt:i4>
      </vt:variant>
    </vt:vector>
  </HeadingPairs>
  <TitlesOfParts>
    <vt:vector size="35" baseType="lpstr">
      <vt:lpstr>Charis SIL</vt:lpstr>
      <vt:lpstr>Arial</vt:lpstr>
      <vt:lpstr>Book Antiqua</vt:lpstr>
      <vt:lpstr>Calibri</vt:lpstr>
      <vt:lpstr>Calibri Light</vt:lpstr>
      <vt:lpstr>Segoe UI</vt:lpstr>
      <vt:lpstr>Gapa</vt:lpstr>
      <vt:lpstr>Hamilton Campus</vt:lpstr>
      <vt:lpstr>Tauranga 1</vt:lpstr>
      <vt:lpstr>Tauranga 2</vt:lpstr>
      <vt:lpstr>Tuaranga 3</vt:lpstr>
      <vt:lpstr>1_Tuaranga 3</vt:lpstr>
      <vt:lpstr>UoW white</vt:lpstr>
      <vt:lpstr>1_UoW white</vt:lpstr>
      <vt:lpstr>Uow Red</vt:lpstr>
      <vt:lpstr>UoW Black</vt:lpstr>
      <vt:lpstr>Intensifying expletive constructions in English tweets: the case of #wokeAF </vt:lpstr>
      <vt:lpstr>PowerPoint Presentation</vt:lpstr>
      <vt:lpstr>Woke… older than you think</vt:lpstr>
      <vt:lpstr>Woke… older than you think</vt:lpstr>
      <vt:lpstr>Data &amp; methods</vt:lpstr>
      <vt:lpstr>PowerPoint Presentation</vt:lpstr>
      <vt:lpstr>Meanings</vt:lpstr>
      <vt:lpstr>Meanings</vt:lpstr>
      <vt:lpstr>Meanings – summary</vt:lpstr>
      <vt:lpstr>Distribution of meanings</vt:lpstr>
      <vt:lpstr>For or against the woke?</vt:lpstr>
      <vt:lpstr>Integrated in the syntax</vt:lpstr>
      <vt:lpstr>Structural matters</vt:lpstr>
      <vt:lpstr>Changing grammatical uses</vt:lpstr>
      <vt:lpstr>Changing grammatical uses</vt:lpstr>
      <vt:lpstr>The + #wokeaf</vt:lpstr>
      <vt:lpstr>Collective noun uses</vt:lpstr>
      <vt:lpstr>Discussion</vt:lpstr>
      <vt:lpstr>PowerPoint Presentation</vt:lpstr>
    </vt:vector>
  </TitlesOfParts>
  <Company>University of Waikato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Libby Cameron</dc:creator>
  <cp:lastModifiedBy>Andreea Calude</cp:lastModifiedBy>
  <cp:revision>132</cp:revision>
  <cp:lastPrinted>2015-03-09T04:14:49Z</cp:lastPrinted>
  <dcterms:created xsi:type="dcterms:W3CDTF">2015-03-09T02:40:29Z</dcterms:created>
  <dcterms:modified xsi:type="dcterms:W3CDTF">2023-11-19T23:39:37Z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0x0101005AE2D7F6FAC7C848BE62386792F9F5F8</vt:lpwstr>
  </property>
  <property fmtid="{D5CDD505-2E9C-101B-9397-08002B2CF9AE}" pid="3" name="_dlc_DocIdItemGuid">
    <vt:lpwstr>05d895a7-fbd8-47e4-9aa1-a871f550252c</vt:lpwstr>
  </property>
</Properties>
</file>